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5"/>
  </p:notesMasterIdLst>
  <p:sldIdLst>
    <p:sldId id="256" r:id="rId2"/>
    <p:sldId id="257" r:id="rId3"/>
    <p:sldId id="280" r:id="rId4"/>
    <p:sldId id="258" r:id="rId5"/>
    <p:sldId id="259" r:id="rId6"/>
    <p:sldId id="263" r:id="rId7"/>
    <p:sldId id="268" r:id="rId8"/>
    <p:sldId id="269" r:id="rId9"/>
    <p:sldId id="270" r:id="rId10"/>
    <p:sldId id="262" r:id="rId11"/>
    <p:sldId id="264" r:id="rId12"/>
    <p:sldId id="266" r:id="rId13"/>
    <p:sldId id="265" r:id="rId14"/>
    <p:sldId id="267" r:id="rId15"/>
    <p:sldId id="271" r:id="rId16"/>
    <p:sldId id="272" r:id="rId17"/>
    <p:sldId id="273" r:id="rId18"/>
    <p:sldId id="274" r:id="rId19"/>
    <p:sldId id="276" r:id="rId20"/>
    <p:sldId id="277" r:id="rId21"/>
    <p:sldId id="278" r:id="rId22"/>
    <p:sldId id="281"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EFEE56-30D9-480C-8C18-69332296E7BB}" v="2036" dt="2023-04-22T01:29:33.612"/>
    <p1510:client id="{78EA1EA1-437F-3E40-85E3-9A2429960032}" v="26" dt="2023-04-21T15:43:37.107"/>
    <p1510:client id="{B5F8DC6E-70D6-025A-E6B1-6D916FB2ACE6}" v="260" dt="2023-04-21T19:49:02.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94660"/>
  </p:normalViewPr>
  <p:slideViewPr>
    <p:cSldViewPr snapToGrid="0">
      <p:cViewPr varScale="1">
        <p:scale>
          <a:sx n="68" d="100"/>
          <a:sy n="68" d="100"/>
        </p:scale>
        <p:origin x="6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15718F-6B92-4077-883F-B01B629020EC}" type="doc">
      <dgm:prSet loTypeId="urn:microsoft.com/office/officeart/2005/8/layout/default" loCatId="list" qsTypeId="urn:microsoft.com/office/officeart/2005/8/quickstyle/3d4" qsCatId="3D" csTypeId="urn:microsoft.com/office/officeart/2005/8/colors/accent1_2" csCatId="accent1"/>
      <dgm:spPr/>
      <dgm:t>
        <a:bodyPr/>
        <a:lstStyle/>
        <a:p>
          <a:endParaRPr lang="en-US"/>
        </a:p>
      </dgm:t>
    </dgm:pt>
    <dgm:pt modelId="{AC5E91E2-EFB1-450C-9388-F12F201BA271}">
      <dgm:prSet/>
      <dgm:spPr/>
      <dgm:t>
        <a:bodyPr/>
        <a:lstStyle/>
        <a:p>
          <a:r>
            <a:rPr lang="en-US" baseline="0">
              <a:latin typeface="Times New Roman"/>
              <a:cs typeface="Times New Roman"/>
            </a:rPr>
            <a:t>We drop redundant columns such as Sl.No in the data cleaning process.</a:t>
          </a:r>
          <a:endParaRPr lang="en-US">
            <a:latin typeface="Times New Roman"/>
            <a:cs typeface="Times New Roman"/>
          </a:endParaRPr>
        </a:p>
      </dgm:t>
    </dgm:pt>
    <dgm:pt modelId="{3A6FC793-FF09-4FF2-A52C-8A66ECDC4439}" type="parTrans" cxnId="{DB4922A2-6882-433E-9B9B-B94D9F69BDBB}">
      <dgm:prSet/>
      <dgm:spPr/>
      <dgm:t>
        <a:bodyPr/>
        <a:lstStyle/>
        <a:p>
          <a:endParaRPr lang="en-US"/>
        </a:p>
      </dgm:t>
    </dgm:pt>
    <dgm:pt modelId="{D7AAC827-4E6B-4E61-B789-EEF82B15E3E5}" type="sibTrans" cxnId="{DB4922A2-6882-433E-9B9B-B94D9F69BDBB}">
      <dgm:prSet/>
      <dgm:spPr/>
      <dgm:t>
        <a:bodyPr/>
        <a:lstStyle/>
        <a:p>
          <a:endParaRPr lang="en-US"/>
        </a:p>
      </dgm:t>
    </dgm:pt>
    <dgm:pt modelId="{8A98C73B-6109-405A-8ADF-6B2B3D8F6EE9}">
      <dgm:prSet/>
      <dgm:spPr/>
      <dgm:t>
        <a:bodyPr/>
        <a:lstStyle/>
        <a:p>
          <a:r>
            <a:rPr lang="en-US" baseline="0">
              <a:latin typeface="Times New Roman"/>
              <a:cs typeface="Times New Roman"/>
            </a:rPr>
            <a:t>We calculate the correlation matrix and plot it as a heatmap. </a:t>
          </a:r>
          <a:endParaRPr lang="en-US">
            <a:latin typeface="Times New Roman"/>
            <a:cs typeface="Times New Roman"/>
          </a:endParaRPr>
        </a:p>
      </dgm:t>
    </dgm:pt>
    <dgm:pt modelId="{75644CBD-7A60-4367-867D-0F11991C63A3}" type="parTrans" cxnId="{87FDCAD8-4B48-4B29-830A-67E4C0D6731B}">
      <dgm:prSet/>
      <dgm:spPr/>
      <dgm:t>
        <a:bodyPr/>
        <a:lstStyle/>
        <a:p>
          <a:endParaRPr lang="en-US"/>
        </a:p>
      </dgm:t>
    </dgm:pt>
    <dgm:pt modelId="{A78D8B4A-5DE1-4F94-8355-DDB29F488204}" type="sibTrans" cxnId="{87FDCAD8-4B48-4B29-830A-67E4C0D6731B}">
      <dgm:prSet/>
      <dgm:spPr/>
      <dgm:t>
        <a:bodyPr/>
        <a:lstStyle/>
        <a:p>
          <a:endParaRPr lang="en-US"/>
        </a:p>
      </dgm:t>
    </dgm:pt>
    <dgm:pt modelId="{0D7EC745-778A-4085-92DE-C1C17CDCE4A7}">
      <dgm:prSet/>
      <dgm:spPr/>
      <dgm:t>
        <a:bodyPr/>
        <a:lstStyle/>
        <a:p>
          <a:r>
            <a:rPr lang="en-US" baseline="0">
              <a:latin typeface="Times New Roman"/>
              <a:cs typeface="Times New Roman"/>
            </a:rPr>
            <a:t>We dropped FSH/LH since it has a correlation value of 0.95 with FSH.</a:t>
          </a:r>
          <a:endParaRPr lang="en-US">
            <a:latin typeface="Times New Roman"/>
            <a:cs typeface="Times New Roman"/>
          </a:endParaRPr>
        </a:p>
      </dgm:t>
    </dgm:pt>
    <dgm:pt modelId="{2D96D52D-EC10-4D7E-90E8-200225DCFFE7}" type="parTrans" cxnId="{84D854D2-73CF-464C-AAC0-7E7E3CF8A325}">
      <dgm:prSet/>
      <dgm:spPr/>
      <dgm:t>
        <a:bodyPr/>
        <a:lstStyle/>
        <a:p>
          <a:endParaRPr lang="en-US"/>
        </a:p>
      </dgm:t>
    </dgm:pt>
    <dgm:pt modelId="{D061F8D6-27D1-42CC-85B1-73614765F786}" type="sibTrans" cxnId="{84D854D2-73CF-464C-AAC0-7E7E3CF8A325}">
      <dgm:prSet/>
      <dgm:spPr/>
      <dgm:t>
        <a:bodyPr/>
        <a:lstStyle/>
        <a:p>
          <a:endParaRPr lang="en-US"/>
        </a:p>
      </dgm:t>
    </dgm:pt>
    <dgm:pt modelId="{BC25865A-5C25-4D98-87FC-DC4D2FB16373}">
      <dgm:prSet/>
      <dgm:spPr/>
      <dgm:t>
        <a:bodyPr/>
        <a:lstStyle/>
        <a:p>
          <a:r>
            <a:rPr lang="en-US" baseline="0">
              <a:latin typeface="Times New Roman"/>
              <a:cs typeface="Times New Roman"/>
            </a:rPr>
            <a:t>We also drop Waist(inch) and Hip(inch) as we already have a column with their ratio.</a:t>
          </a:r>
          <a:endParaRPr lang="en-US">
            <a:latin typeface="Times New Roman"/>
            <a:cs typeface="Times New Roman"/>
          </a:endParaRPr>
        </a:p>
      </dgm:t>
    </dgm:pt>
    <dgm:pt modelId="{DCA54456-D849-4212-BEC6-0AC9AF41A4D5}" type="parTrans" cxnId="{852253CB-D9B7-43BF-9CE9-373254E27955}">
      <dgm:prSet/>
      <dgm:spPr/>
      <dgm:t>
        <a:bodyPr/>
        <a:lstStyle/>
        <a:p>
          <a:endParaRPr lang="en-US"/>
        </a:p>
      </dgm:t>
    </dgm:pt>
    <dgm:pt modelId="{E4BB0026-D956-40AA-ACD7-952749335304}" type="sibTrans" cxnId="{852253CB-D9B7-43BF-9CE9-373254E27955}">
      <dgm:prSet/>
      <dgm:spPr/>
      <dgm:t>
        <a:bodyPr/>
        <a:lstStyle/>
        <a:p>
          <a:endParaRPr lang="en-US"/>
        </a:p>
      </dgm:t>
    </dgm:pt>
    <dgm:pt modelId="{AB7A673D-F0EE-4550-BC8F-E5BE0AF83C67}">
      <dgm:prSet/>
      <dgm:spPr/>
      <dgm:t>
        <a:bodyPr/>
        <a:lstStyle/>
        <a:p>
          <a:r>
            <a:rPr lang="en-US" baseline="0">
              <a:latin typeface="Times New Roman"/>
              <a:cs typeface="Times New Roman"/>
            </a:rPr>
            <a:t>We further reduce the dimensions as we implement each model by considering their feature importance scores.</a:t>
          </a:r>
          <a:endParaRPr lang="en-US">
            <a:latin typeface="Times New Roman"/>
            <a:cs typeface="Times New Roman"/>
          </a:endParaRPr>
        </a:p>
      </dgm:t>
    </dgm:pt>
    <dgm:pt modelId="{25B56DC7-E450-4278-BC3D-F6C4DA3D3CF4}" type="parTrans" cxnId="{C8F04EDD-3015-47FB-A55B-B2D86BC2731B}">
      <dgm:prSet/>
      <dgm:spPr/>
      <dgm:t>
        <a:bodyPr/>
        <a:lstStyle/>
        <a:p>
          <a:endParaRPr lang="en-US"/>
        </a:p>
      </dgm:t>
    </dgm:pt>
    <dgm:pt modelId="{07E1FE55-9941-41C5-8316-1228CDC09114}" type="sibTrans" cxnId="{C8F04EDD-3015-47FB-A55B-B2D86BC2731B}">
      <dgm:prSet/>
      <dgm:spPr/>
      <dgm:t>
        <a:bodyPr/>
        <a:lstStyle/>
        <a:p>
          <a:endParaRPr lang="en-US"/>
        </a:p>
      </dgm:t>
    </dgm:pt>
    <dgm:pt modelId="{26E242CA-DB5D-4CC4-A502-F946223EB008}" type="pres">
      <dgm:prSet presAssocID="{BB15718F-6B92-4077-883F-B01B629020EC}" presName="diagram" presStyleCnt="0">
        <dgm:presLayoutVars>
          <dgm:dir/>
          <dgm:resizeHandles val="exact"/>
        </dgm:presLayoutVars>
      </dgm:prSet>
      <dgm:spPr/>
    </dgm:pt>
    <dgm:pt modelId="{B1229E19-B79C-4752-96B0-E74D97EFC9C4}" type="pres">
      <dgm:prSet presAssocID="{AC5E91E2-EFB1-450C-9388-F12F201BA271}" presName="node" presStyleLbl="node1" presStyleIdx="0" presStyleCnt="5">
        <dgm:presLayoutVars>
          <dgm:bulletEnabled val="1"/>
        </dgm:presLayoutVars>
      </dgm:prSet>
      <dgm:spPr/>
    </dgm:pt>
    <dgm:pt modelId="{E8AD3249-4034-4C6F-AFCA-896A532BA2D0}" type="pres">
      <dgm:prSet presAssocID="{D7AAC827-4E6B-4E61-B789-EEF82B15E3E5}" presName="sibTrans" presStyleCnt="0"/>
      <dgm:spPr/>
    </dgm:pt>
    <dgm:pt modelId="{5179D1F4-D9AA-42B9-9D7B-056505B1568C}" type="pres">
      <dgm:prSet presAssocID="{8A98C73B-6109-405A-8ADF-6B2B3D8F6EE9}" presName="node" presStyleLbl="node1" presStyleIdx="1" presStyleCnt="5">
        <dgm:presLayoutVars>
          <dgm:bulletEnabled val="1"/>
        </dgm:presLayoutVars>
      </dgm:prSet>
      <dgm:spPr/>
    </dgm:pt>
    <dgm:pt modelId="{DF97611D-E323-466E-87DF-38D3C2526475}" type="pres">
      <dgm:prSet presAssocID="{A78D8B4A-5DE1-4F94-8355-DDB29F488204}" presName="sibTrans" presStyleCnt="0"/>
      <dgm:spPr/>
    </dgm:pt>
    <dgm:pt modelId="{16141ECD-280A-4B94-81C5-A501E4E4F262}" type="pres">
      <dgm:prSet presAssocID="{0D7EC745-778A-4085-92DE-C1C17CDCE4A7}" presName="node" presStyleLbl="node1" presStyleIdx="2" presStyleCnt="5">
        <dgm:presLayoutVars>
          <dgm:bulletEnabled val="1"/>
        </dgm:presLayoutVars>
      </dgm:prSet>
      <dgm:spPr/>
    </dgm:pt>
    <dgm:pt modelId="{A87A6BAD-0025-4EB2-87B1-75C980D8635F}" type="pres">
      <dgm:prSet presAssocID="{D061F8D6-27D1-42CC-85B1-73614765F786}" presName="sibTrans" presStyleCnt="0"/>
      <dgm:spPr/>
    </dgm:pt>
    <dgm:pt modelId="{C6D3382D-509B-4028-86B3-25CBE48AD090}" type="pres">
      <dgm:prSet presAssocID="{BC25865A-5C25-4D98-87FC-DC4D2FB16373}" presName="node" presStyleLbl="node1" presStyleIdx="3" presStyleCnt="5">
        <dgm:presLayoutVars>
          <dgm:bulletEnabled val="1"/>
        </dgm:presLayoutVars>
      </dgm:prSet>
      <dgm:spPr/>
    </dgm:pt>
    <dgm:pt modelId="{59BABE11-3ABA-44FE-AD0D-867B9B6689F6}" type="pres">
      <dgm:prSet presAssocID="{E4BB0026-D956-40AA-ACD7-952749335304}" presName="sibTrans" presStyleCnt="0"/>
      <dgm:spPr/>
    </dgm:pt>
    <dgm:pt modelId="{5FAD93DC-2087-4BAC-A9BE-23482A08555C}" type="pres">
      <dgm:prSet presAssocID="{AB7A673D-F0EE-4550-BC8F-E5BE0AF83C67}" presName="node" presStyleLbl="node1" presStyleIdx="4" presStyleCnt="5">
        <dgm:presLayoutVars>
          <dgm:bulletEnabled val="1"/>
        </dgm:presLayoutVars>
      </dgm:prSet>
      <dgm:spPr/>
    </dgm:pt>
  </dgm:ptLst>
  <dgm:cxnLst>
    <dgm:cxn modelId="{406D3000-F47C-44E6-99CE-F609F1A391EC}" type="presOf" srcId="{BC25865A-5C25-4D98-87FC-DC4D2FB16373}" destId="{C6D3382D-509B-4028-86B3-25CBE48AD090}" srcOrd="0" destOrd="0" presId="urn:microsoft.com/office/officeart/2005/8/layout/default"/>
    <dgm:cxn modelId="{CF54191E-633D-4950-A1C1-0B5150007327}" type="presOf" srcId="{8A98C73B-6109-405A-8ADF-6B2B3D8F6EE9}" destId="{5179D1F4-D9AA-42B9-9D7B-056505B1568C}" srcOrd="0" destOrd="0" presId="urn:microsoft.com/office/officeart/2005/8/layout/default"/>
    <dgm:cxn modelId="{15664D25-08F3-4F41-891C-275B0CDFAE8C}" type="presOf" srcId="{0D7EC745-778A-4085-92DE-C1C17CDCE4A7}" destId="{16141ECD-280A-4B94-81C5-A501E4E4F262}" srcOrd="0" destOrd="0" presId="urn:microsoft.com/office/officeart/2005/8/layout/default"/>
    <dgm:cxn modelId="{67FC773C-1F50-4976-B7A0-1F79B1C82FF9}" type="presOf" srcId="{BB15718F-6B92-4077-883F-B01B629020EC}" destId="{26E242CA-DB5D-4CC4-A502-F946223EB008}" srcOrd="0" destOrd="0" presId="urn:microsoft.com/office/officeart/2005/8/layout/default"/>
    <dgm:cxn modelId="{DB4922A2-6882-433E-9B9B-B94D9F69BDBB}" srcId="{BB15718F-6B92-4077-883F-B01B629020EC}" destId="{AC5E91E2-EFB1-450C-9388-F12F201BA271}" srcOrd="0" destOrd="0" parTransId="{3A6FC793-FF09-4FF2-A52C-8A66ECDC4439}" sibTransId="{D7AAC827-4E6B-4E61-B789-EEF82B15E3E5}"/>
    <dgm:cxn modelId="{790119AA-0794-418D-A039-1A5E4B27726C}" type="presOf" srcId="{AB7A673D-F0EE-4550-BC8F-E5BE0AF83C67}" destId="{5FAD93DC-2087-4BAC-A9BE-23482A08555C}" srcOrd="0" destOrd="0" presId="urn:microsoft.com/office/officeart/2005/8/layout/default"/>
    <dgm:cxn modelId="{852253CB-D9B7-43BF-9CE9-373254E27955}" srcId="{BB15718F-6B92-4077-883F-B01B629020EC}" destId="{BC25865A-5C25-4D98-87FC-DC4D2FB16373}" srcOrd="3" destOrd="0" parTransId="{DCA54456-D849-4212-BEC6-0AC9AF41A4D5}" sibTransId="{E4BB0026-D956-40AA-ACD7-952749335304}"/>
    <dgm:cxn modelId="{84D854D2-73CF-464C-AAC0-7E7E3CF8A325}" srcId="{BB15718F-6B92-4077-883F-B01B629020EC}" destId="{0D7EC745-778A-4085-92DE-C1C17CDCE4A7}" srcOrd="2" destOrd="0" parTransId="{2D96D52D-EC10-4D7E-90E8-200225DCFFE7}" sibTransId="{D061F8D6-27D1-42CC-85B1-73614765F786}"/>
    <dgm:cxn modelId="{87FDCAD8-4B48-4B29-830A-67E4C0D6731B}" srcId="{BB15718F-6B92-4077-883F-B01B629020EC}" destId="{8A98C73B-6109-405A-8ADF-6B2B3D8F6EE9}" srcOrd="1" destOrd="0" parTransId="{75644CBD-7A60-4367-867D-0F11991C63A3}" sibTransId="{A78D8B4A-5DE1-4F94-8355-DDB29F488204}"/>
    <dgm:cxn modelId="{C8F04EDD-3015-47FB-A55B-B2D86BC2731B}" srcId="{BB15718F-6B92-4077-883F-B01B629020EC}" destId="{AB7A673D-F0EE-4550-BC8F-E5BE0AF83C67}" srcOrd="4" destOrd="0" parTransId="{25B56DC7-E450-4278-BC3D-F6C4DA3D3CF4}" sibTransId="{07E1FE55-9941-41C5-8316-1228CDC09114}"/>
    <dgm:cxn modelId="{085907FD-88C9-4E4D-AD5D-A46DA19EA68F}" type="presOf" srcId="{AC5E91E2-EFB1-450C-9388-F12F201BA271}" destId="{B1229E19-B79C-4752-96B0-E74D97EFC9C4}" srcOrd="0" destOrd="0" presId="urn:microsoft.com/office/officeart/2005/8/layout/default"/>
    <dgm:cxn modelId="{F74FBC4B-0AA9-418B-9669-04AC5EC7DAB0}" type="presParOf" srcId="{26E242CA-DB5D-4CC4-A502-F946223EB008}" destId="{B1229E19-B79C-4752-96B0-E74D97EFC9C4}" srcOrd="0" destOrd="0" presId="urn:microsoft.com/office/officeart/2005/8/layout/default"/>
    <dgm:cxn modelId="{8EEBEC25-41BE-434D-B64C-D7723F54C880}" type="presParOf" srcId="{26E242CA-DB5D-4CC4-A502-F946223EB008}" destId="{E8AD3249-4034-4C6F-AFCA-896A532BA2D0}" srcOrd="1" destOrd="0" presId="urn:microsoft.com/office/officeart/2005/8/layout/default"/>
    <dgm:cxn modelId="{916C504A-E0BF-4121-BB47-F38ED3A980A4}" type="presParOf" srcId="{26E242CA-DB5D-4CC4-A502-F946223EB008}" destId="{5179D1F4-D9AA-42B9-9D7B-056505B1568C}" srcOrd="2" destOrd="0" presId="urn:microsoft.com/office/officeart/2005/8/layout/default"/>
    <dgm:cxn modelId="{59A7A866-EC5F-432E-96BE-ED2BAE2824AE}" type="presParOf" srcId="{26E242CA-DB5D-4CC4-A502-F946223EB008}" destId="{DF97611D-E323-466E-87DF-38D3C2526475}" srcOrd="3" destOrd="0" presId="urn:microsoft.com/office/officeart/2005/8/layout/default"/>
    <dgm:cxn modelId="{C0D16ED4-489F-4504-8731-6B4B95F429A5}" type="presParOf" srcId="{26E242CA-DB5D-4CC4-A502-F946223EB008}" destId="{16141ECD-280A-4B94-81C5-A501E4E4F262}" srcOrd="4" destOrd="0" presId="urn:microsoft.com/office/officeart/2005/8/layout/default"/>
    <dgm:cxn modelId="{4F14D785-FEE0-4157-B340-B1274D2D87D2}" type="presParOf" srcId="{26E242CA-DB5D-4CC4-A502-F946223EB008}" destId="{A87A6BAD-0025-4EB2-87B1-75C980D8635F}" srcOrd="5" destOrd="0" presId="urn:microsoft.com/office/officeart/2005/8/layout/default"/>
    <dgm:cxn modelId="{02F47967-022B-4C94-A5E6-63849FFC25BB}" type="presParOf" srcId="{26E242CA-DB5D-4CC4-A502-F946223EB008}" destId="{C6D3382D-509B-4028-86B3-25CBE48AD090}" srcOrd="6" destOrd="0" presId="urn:microsoft.com/office/officeart/2005/8/layout/default"/>
    <dgm:cxn modelId="{26688ACF-70B1-42B2-9FC6-01DA1CCF7281}" type="presParOf" srcId="{26E242CA-DB5D-4CC4-A502-F946223EB008}" destId="{59BABE11-3ABA-44FE-AD0D-867B9B6689F6}" srcOrd="7" destOrd="0" presId="urn:microsoft.com/office/officeart/2005/8/layout/default"/>
    <dgm:cxn modelId="{313A35A5-1BC0-4307-84F2-0F3D121377F1}" type="presParOf" srcId="{26E242CA-DB5D-4CC4-A502-F946223EB008}" destId="{5FAD93DC-2087-4BAC-A9BE-23482A08555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29E19-B79C-4752-96B0-E74D97EFC9C4}">
      <dsp:nvSpPr>
        <dsp:cNvPr id="0" name=""/>
        <dsp:cNvSpPr/>
      </dsp:nvSpPr>
      <dsp:spPr>
        <a:xfrm>
          <a:off x="571" y="544016"/>
          <a:ext cx="2226993" cy="133619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latin typeface="Times New Roman"/>
              <a:cs typeface="Times New Roman"/>
            </a:rPr>
            <a:t>We drop redundant columns such as Sl.No in the data cleaning process.</a:t>
          </a:r>
          <a:endParaRPr lang="en-US" sz="1600" kern="1200">
            <a:latin typeface="Times New Roman"/>
            <a:cs typeface="Times New Roman"/>
          </a:endParaRPr>
        </a:p>
      </dsp:txBody>
      <dsp:txXfrm>
        <a:off x="571" y="544016"/>
        <a:ext cx="2226993" cy="1336196"/>
      </dsp:txXfrm>
    </dsp:sp>
    <dsp:sp modelId="{5179D1F4-D9AA-42B9-9D7B-056505B1568C}">
      <dsp:nvSpPr>
        <dsp:cNvPr id="0" name=""/>
        <dsp:cNvSpPr/>
      </dsp:nvSpPr>
      <dsp:spPr>
        <a:xfrm>
          <a:off x="2450264" y="544016"/>
          <a:ext cx="2226993" cy="133619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latin typeface="Times New Roman"/>
              <a:cs typeface="Times New Roman"/>
            </a:rPr>
            <a:t>We calculate the correlation matrix and plot it as a heatmap. </a:t>
          </a:r>
          <a:endParaRPr lang="en-US" sz="1600" kern="1200">
            <a:latin typeface="Times New Roman"/>
            <a:cs typeface="Times New Roman"/>
          </a:endParaRPr>
        </a:p>
      </dsp:txBody>
      <dsp:txXfrm>
        <a:off x="2450264" y="544016"/>
        <a:ext cx="2226993" cy="1336196"/>
      </dsp:txXfrm>
    </dsp:sp>
    <dsp:sp modelId="{16141ECD-280A-4B94-81C5-A501E4E4F262}">
      <dsp:nvSpPr>
        <dsp:cNvPr id="0" name=""/>
        <dsp:cNvSpPr/>
      </dsp:nvSpPr>
      <dsp:spPr>
        <a:xfrm>
          <a:off x="571" y="2102911"/>
          <a:ext cx="2226993" cy="133619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latin typeface="Times New Roman"/>
              <a:cs typeface="Times New Roman"/>
            </a:rPr>
            <a:t>We dropped FSH/LH since it has a correlation value of 0.95 with FSH.</a:t>
          </a:r>
          <a:endParaRPr lang="en-US" sz="1600" kern="1200">
            <a:latin typeface="Times New Roman"/>
            <a:cs typeface="Times New Roman"/>
          </a:endParaRPr>
        </a:p>
      </dsp:txBody>
      <dsp:txXfrm>
        <a:off x="571" y="2102911"/>
        <a:ext cx="2226993" cy="1336196"/>
      </dsp:txXfrm>
    </dsp:sp>
    <dsp:sp modelId="{C6D3382D-509B-4028-86B3-25CBE48AD090}">
      <dsp:nvSpPr>
        <dsp:cNvPr id="0" name=""/>
        <dsp:cNvSpPr/>
      </dsp:nvSpPr>
      <dsp:spPr>
        <a:xfrm>
          <a:off x="2450264" y="2102911"/>
          <a:ext cx="2226993" cy="133619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latin typeface="Times New Roman"/>
              <a:cs typeface="Times New Roman"/>
            </a:rPr>
            <a:t>We also drop Waist(inch) and Hip(inch) as we already have a column with their ratio.</a:t>
          </a:r>
          <a:endParaRPr lang="en-US" sz="1600" kern="1200">
            <a:latin typeface="Times New Roman"/>
            <a:cs typeface="Times New Roman"/>
          </a:endParaRPr>
        </a:p>
      </dsp:txBody>
      <dsp:txXfrm>
        <a:off x="2450264" y="2102911"/>
        <a:ext cx="2226993" cy="1336196"/>
      </dsp:txXfrm>
    </dsp:sp>
    <dsp:sp modelId="{5FAD93DC-2087-4BAC-A9BE-23482A08555C}">
      <dsp:nvSpPr>
        <dsp:cNvPr id="0" name=""/>
        <dsp:cNvSpPr/>
      </dsp:nvSpPr>
      <dsp:spPr>
        <a:xfrm>
          <a:off x="1225417" y="3661807"/>
          <a:ext cx="2226993" cy="1336196"/>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latin typeface="Times New Roman"/>
              <a:cs typeface="Times New Roman"/>
            </a:rPr>
            <a:t>We further reduce the dimensions as we implement each model by considering their feature importance scores.</a:t>
          </a:r>
          <a:endParaRPr lang="en-US" sz="1600" kern="1200">
            <a:latin typeface="Times New Roman"/>
            <a:cs typeface="Times New Roman"/>
          </a:endParaRPr>
        </a:p>
      </dsp:txBody>
      <dsp:txXfrm>
        <a:off x="1225417" y="3661807"/>
        <a:ext cx="2226993" cy="133619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42A1F-46F7-4ACC-9EE1-035888C1DB30}" type="datetimeFigureOut">
              <a:rPr lang="en-IN" smtClean="0"/>
              <a:t>21-04-2023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B95518-2130-4E98-AA21-05CB306C7C91}" type="slidenum">
              <a:rPr lang="en-IN" smtClean="0"/>
              <a:t>‹#›</a:t>
            </a:fld>
            <a:endParaRPr lang="en-IN"/>
          </a:p>
        </p:txBody>
      </p:sp>
    </p:spTree>
    <p:extLst>
      <p:ext uri="{BB962C8B-B14F-4D97-AF65-F5344CB8AC3E}">
        <p14:creationId xmlns:p14="http://schemas.microsoft.com/office/powerpoint/2010/main" val="7693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B95518-2130-4E98-AA21-05CB306C7C91}" type="slidenum">
              <a:rPr lang="en-IN" smtClean="0"/>
              <a:t>18</a:t>
            </a:fld>
            <a:endParaRPr lang="en-IN"/>
          </a:p>
        </p:txBody>
      </p:sp>
    </p:spTree>
    <p:extLst>
      <p:ext uri="{BB962C8B-B14F-4D97-AF65-F5344CB8AC3E}">
        <p14:creationId xmlns:p14="http://schemas.microsoft.com/office/powerpoint/2010/main" val="284086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B95518-2130-4E98-AA21-05CB306C7C91}" type="slidenum">
              <a:rPr lang="en-IN" smtClean="0"/>
              <a:t>19</a:t>
            </a:fld>
            <a:endParaRPr lang="en-IN"/>
          </a:p>
        </p:txBody>
      </p:sp>
    </p:spTree>
    <p:extLst>
      <p:ext uri="{BB962C8B-B14F-4D97-AF65-F5344CB8AC3E}">
        <p14:creationId xmlns:p14="http://schemas.microsoft.com/office/powerpoint/2010/main" val="199522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4/21/2023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69157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4/21/2023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237034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4/21/2023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2480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4/21/2023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6971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4/21/2023</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02262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4/21/2023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030889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4/21/2023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2258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4/21/2023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63720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4/21/2023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81256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4/21/2023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93021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4/21/2023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8625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4/21/2023</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4154440918"/>
      </p:ext>
    </p:extLst>
  </p:cSld>
  <p:clrMap bg1="dk1" tx1="lt1" bg2="dk2" tx2="lt2" accent1="accent1" accent2="accent2" accent3="accent3" accent4="accent4" accent5="accent5" accent6="accent6" hlink="hlink" folHlink="folHlink"/>
  <p:sldLayoutIdLst>
    <p:sldLayoutId id="2147483743" r:id="rId1"/>
    <p:sldLayoutId id="2147483742" r:id="rId2"/>
    <p:sldLayoutId id="2147483741" r:id="rId3"/>
    <p:sldLayoutId id="2147483740" r:id="rId4"/>
    <p:sldLayoutId id="2147483739" r:id="rId5"/>
    <p:sldLayoutId id="2147483738" r:id="rId6"/>
    <p:sldLayoutId id="2147483737" r:id="rId7"/>
    <p:sldLayoutId id="2147483736" r:id="rId8"/>
    <p:sldLayoutId id="2147483735" r:id="rId9"/>
    <p:sldLayoutId id="2147483734" r:id="rId10"/>
    <p:sldLayoutId id="2147483733"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prasoonkottarathil/polycystic-ovary-syndrome-pcos" TargetMode="External"/><Relationship Id="rId2" Type="http://schemas.openxmlformats.org/officeDocument/2006/relationships/hyperlink" Target="https://www.healthline.com/health/polycystic-ovary-disease" TargetMode="External"/><Relationship Id="rId1" Type="http://schemas.openxmlformats.org/officeDocument/2006/relationships/slideLayout" Target="../slideLayouts/slideLayout5.xml"/><Relationship Id="rId4" Type="http://schemas.openxmlformats.org/officeDocument/2006/relationships/hyperlink" Target="https://www.youtube.com/watch?v=Mc5iK0AtGNc&amp;t=251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mayoclinic.org/diseases-conditions/pcos/symptoms-causes/syc-20353439" TargetMode="External"/><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prasoonkottarathil/polycystic-ovary-syndrome-pco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p:cNvSpPr>
            <a:spLocks noGrp="1"/>
          </p:cNvSpPr>
          <p:nvPr>
            <p:ph type="ctrTitle"/>
          </p:nvPr>
        </p:nvSpPr>
        <p:spPr>
          <a:xfrm>
            <a:off x="7169330" y="640642"/>
            <a:ext cx="4601202" cy="4259814"/>
          </a:xfrm>
        </p:spPr>
        <p:txBody>
          <a:bodyPr>
            <a:normAutofit/>
          </a:bodyPr>
          <a:lstStyle/>
          <a:p>
            <a:pPr algn="ctr"/>
            <a:br>
              <a:rPr lang="en-US" sz="5500" b="1">
                <a:latin typeface="Bell MT"/>
                <a:cs typeface="Calibri Light"/>
              </a:rPr>
            </a:br>
            <a:r>
              <a:rPr lang="en-US" sz="4400" b="1">
                <a:solidFill>
                  <a:schemeClr val="accent1">
                    <a:lumMod val="40000"/>
                    <a:lumOff val="60000"/>
                  </a:schemeClr>
                </a:solidFill>
                <a:latin typeface="Bell MT"/>
                <a:cs typeface="Calibri Light"/>
              </a:rPr>
              <a:t>P</a:t>
            </a:r>
            <a:r>
              <a:rPr lang="en-US" sz="4400" b="1">
                <a:latin typeface="Bell MT"/>
                <a:cs typeface="Calibri Light"/>
              </a:rPr>
              <a:t>OLY-</a:t>
            </a:r>
            <a:br>
              <a:rPr lang="en-US" sz="4400" b="1">
                <a:latin typeface="Bell MT"/>
                <a:cs typeface="Calibri Light"/>
              </a:rPr>
            </a:br>
            <a:r>
              <a:rPr lang="en-US" sz="4400" b="1">
                <a:solidFill>
                  <a:schemeClr val="accent1">
                    <a:lumMod val="40000"/>
                    <a:lumOff val="60000"/>
                  </a:schemeClr>
                </a:solidFill>
                <a:latin typeface="Bell MT"/>
                <a:cs typeface="Calibri Light"/>
              </a:rPr>
              <a:t>C</a:t>
            </a:r>
            <a:r>
              <a:rPr lang="en-US" sz="4400" b="1">
                <a:latin typeface="Bell MT"/>
                <a:cs typeface="Calibri Light"/>
              </a:rPr>
              <a:t>YSTIC </a:t>
            </a:r>
            <a:br>
              <a:rPr lang="en-US" sz="4400" b="1">
                <a:solidFill>
                  <a:srgbClr val="FFFFFF"/>
                </a:solidFill>
                <a:latin typeface="Bell MT"/>
                <a:cs typeface="Calibri Light"/>
              </a:rPr>
            </a:br>
            <a:r>
              <a:rPr lang="en-US" sz="4400" b="1">
                <a:solidFill>
                  <a:schemeClr val="accent1">
                    <a:lumMod val="40000"/>
                    <a:lumOff val="60000"/>
                  </a:schemeClr>
                </a:solidFill>
                <a:latin typeface="Bell MT"/>
                <a:cs typeface="Calibri Light"/>
              </a:rPr>
              <a:t>O</a:t>
            </a:r>
            <a:r>
              <a:rPr lang="en-US" sz="4400" b="1">
                <a:latin typeface="Bell MT"/>
                <a:cs typeface="Calibri Light"/>
              </a:rPr>
              <a:t>VARY </a:t>
            </a:r>
            <a:r>
              <a:rPr lang="en-US" sz="4400" b="1">
                <a:solidFill>
                  <a:schemeClr val="accent1">
                    <a:lumMod val="40000"/>
                    <a:lumOff val="60000"/>
                  </a:schemeClr>
                </a:solidFill>
                <a:latin typeface="Bell MT"/>
                <a:cs typeface="Calibri Light"/>
              </a:rPr>
              <a:t>S</a:t>
            </a:r>
            <a:r>
              <a:rPr lang="en-US" sz="4400" b="1">
                <a:latin typeface="Bell MT"/>
                <a:cs typeface="Calibri Light"/>
              </a:rPr>
              <a:t>YNDROME</a:t>
            </a:r>
            <a:br>
              <a:rPr lang="en-US" sz="4400" b="1">
                <a:latin typeface="Bell MT"/>
                <a:cs typeface="Calibri Light"/>
              </a:rPr>
            </a:br>
            <a:r>
              <a:rPr lang="en-US" sz="4400" b="1">
                <a:solidFill>
                  <a:schemeClr val="accent1">
                    <a:lumMod val="40000"/>
                    <a:lumOff val="60000"/>
                  </a:schemeClr>
                </a:solidFill>
                <a:latin typeface="Bell MT"/>
                <a:cs typeface="Calibri Light"/>
              </a:rPr>
              <a:t>(PCOS)</a:t>
            </a:r>
            <a:r>
              <a:rPr lang="en-US" sz="5500" b="1">
                <a:latin typeface="Bell MT"/>
                <a:cs typeface="Calibri Light"/>
              </a:rPr>
              <a:t> </a:t>
            </a:r>
            <a:endParaRPr lang="en-US" sz="5500" b="1">
              <a:latin typeface="Bell MT"/>
            </a:endParaRPr>
          </a:p>
        </p:txBody>
      </p:sp>
      <p:sp>
        <p:nvSpPr>
          <p:cNvPr id="3" name="Subtitle 2"/>
          <p:cNvSpPr>
            <a:spLocks noGrp="1"/>
          </p:cNvSpPr>
          <p:nvPr>
            <p:ph type="subTitle" idx="1"/>
          </p:nvPr>
        </p:nvSpPr>
        <p:spPr>
          <a:xfrm>
            <a:off x="7212462" y="4413382"/>
            <a:ext cx="4500561" cy="2104613"/>
          </a:xfrm>
        </p:spPr>
        <p:txBody>
          <a:bodyPr vert="horz" lIns="91440" tIns="45720" rIns="91440" bIns="45720" rtlCol="0" anchor="t">
            <a:noAutofit/>
          </a:bodyPr>
          <a:lstStyle/>
          <a:p>
            <a:endParaRPr lang="en-US"/>
          </a:p>
          <a:p>
            <a:pPr algn="ctr"/>
            <a:r>
              <a:rPr lang="en-US" sz="1200" b="1"/>
              <a:t>BY:</a:t>
            </a:r>
          </a:p>
          <a:p>
            <a:pPr algn="ctr"/>
            <a:r>
              <a:rPr lang="en-US" sz="1200" b="1"/>
              <a:t>  </a:t>
            </a:r>
            <a:r>
              <a:rPr lang="en-US" sz="1200" b="1" err="1"/>
              <a:t>pRATIKSHA</a:t>
            </a:r>
            <a:r>
              <a:rPr lang="en-US" sz="1200" b="1"/>
              <a:t> PRADHAN </a:t>
            </a:r>
            <a:endParaRPr lang="en-US" sz="1200"/>
          </a:p>
          <a:p>
            <a:pPr algn="ctr"/>
            <a:r>
              <a:rPr lang="en-US" sz="1200" b="1"/>
              <a:t>      &amp; FATHIMA SALIM </a:t>
            </a:r>
          </a:p>
          <a:p>
            <a:pPr algn="ctr"/>
            <a:r>
              <a:rPr lang="en-US" sz="1200" b="1"/>
              <a:t>   (Group 2)</a:t>
            </a:r>
          </a:p>
          <a:p>
            <a:pPr algn="ctr"/>
            <a:r>
              <a:rPr lang="en-US" sz="1200" b="1"/>
              <a:t>Date: 14th April, 2023</a:t>
            </a:r>
          </a:p>
        </p:txBody>
      </p:sp>
      <p:grpSp>
        <p:nvGrpSpPr>
          <p:cNvPr id="25" name="Group 24">
            <a:extLst>
              <a:ext uri="{FF2B5EF4-FFF2-40B4-BE49-F238E27FC236}">
                <a16:creationId xmlns:a16="http://schemas.microsoft.com/office/drawing/2014/main" id="{614A0AA1-C9DD-452F-AF3C-8231C0CD8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3600"/>
            <a:ext cx="6854400" cy="6854400"/>
            <a:chOff x="0" y="3600"/>
            <a:chExt cx="6854400" cy="6854400"/>
          </a:xfrm>
        </p:grpSpPr>
        <p:sp>
          <p:nvSpPr>
            <p:cNvPr id="26" name="Oval 25">
              <a:extLst>
                <a:ext uri="{FF2B5EF4-FFF2-40B4-BE49-F238E27FC236}">
                  <a16:creationId xmlns:a16="http://schemas.microsoft.com/office/drawing/2014/main" id="{081A3F73-01DC-494A-B9CC-582418F95A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4A7316-203B-47F8-B448-E54B106DB1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DFB6685-5F8D-4A29-9735-BF4667A59C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537A750-CE08-F64C-C362-F4732CBF6FF8}"/>
              </a:ext>
            </a:extLst>
          </p:cNvPr>
          <p:cNvPicPr>
            <a:picLocks noChangeAspect="1"/>
          </p:cNvPicPr>
          <p:nvPr/>
        </p:nvPicPr>
        <p:blipFill rotWithShape="1">
          <a:blip r:embed="rId2"/>
          <a:srcRect l="30540" r="12287" b="8"/>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pic>
        <p:nvPicPr>
          <p:cNvPr id="5" name="Picture 5" descr="Icon&#10;&#10;Description automatically generated">
            <a:extLst>
              <a:ext uri="{FF2B5EF4-FFF2-40B4-BE49-F238E27FC236}">
                <a16:creationId xmlns:a16="http://schemas.microsoft.com/office/drawing/2014/main" id="{1D28706A-F46D-698C-48AE-8093B70AA2A0}"/>
              </a:ext>
            </a:extLst>
          </p:cNvPr>
          <p:cNvPicPr>
            <a:picLocks noChangeAspect="1"/>
          </p:cNvPicPr>
          <p:nvPr/>
        </p:nvPicPr>
        <p:blipFill>
          <a:blip r:embed="rId3"/>
          <a:stretch>
            <a:fillRect/>
          </a:stretch>
        </p:blipFill>
        <p:spPr>
          <a:xfrm>
            <a:off x="2499" y="8519"/>
            <a:ext cx="6778052" cy="6865946"/>
          </a:xfrm>
          <a:prstGeom prst="rect">
            <a:avLst/>
          </a:prstGeom>
        </p:spPr>
      </p:pic>
      <p:sp>
        <p:nvSpPr>
          <p:cNvPr id="6" name="TextBox 5">
            <a:extLst>
              <a:ext uri="{FF2B5EF4-FFF2-40B4-BE49-F238E27FC236}">
                <a16:creationId xmlns:a16="http://schemas.microsoft.com/office/drawing/2014/main" id="{DF7A8EF7-B908-DBAD-15CA-CA4543272737}"/>
              </a:ext>
            </a:extLst>
          </p:cNvPr>
          <p:cNvSpPr txBox="1"/>
          <p:nvPr/>
        </p:nvSpPr>
        <p:spPr>
          <a:xfrm>
            <a:off x="7381082" y="282949"/>
            <a:ext cx="4159748"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latin typeface="Bell MT"/>
                <a:cs typeface="Cavolini"/>
              </a:rPr>
              <a:t>DETECTION OF</a:t>
            </a:r>
            <a:r>
              <a:rPr lang="en-US" sz="4400" b="1">
                <a:solidFill>
                  <a:schemeClr val="accent1">
                    <a:lumMod val="40000"/>
                    <a:lumOff val="60000"/>
                  </a:schemeClr>
                </a:solidFill>
                <a:latin typeface="Bell MT"/>
                <a:cs typeface="Cavolini"/>
              </a:rPr>
              <a:t> </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C329-D137-A44E-9D57-A132954708E4}"/>
              </a:ext>
            </a:extLst>
          </p:cNvPr>
          <p:cNvSpPr>
            <a:spLocks noGrp="1"/>
          </p:cNvSpPr>
          <p:nvPr>
            <p:ph type="title"/>
          </p:nvPr>
        </p:nvSpPr>
        <p:spPr>
          <a:xfrm>
            <a:off x="540000" y="410603"/>
            <a:ext cx="11104650" cy="721566"/>
          </a:xfrm>
        </p:spPr>
        <p:txBody>
          <a:bodyPr vert="horz" lIns="91440" tIns="45720" rIns="91440" bIns="45720" rtlCol="0" anchor="t">
            <a:noAutofit/>
          </a:bodyPr>
          <a:lstStyle/>
          <a:p>
            <a:pPr algn="ctr"/>
            <a:r>
              <a:rPr lang="en-US" sz="5000" b="1">
                <a:solidFill>
                  <a:schemeClr val="accent1">
                    <a:lumMod val="40000"/>
                    <a:lumOff val="60000"/>
                  </a:schemeClr>
                </a:solidFill>
              </a:rPr>
              <a:t>DATA </a:t>
            </a:r>
            <a:r>
              <a:rPr lang="en-US" sz="5000" b="1"/>
              <a:t>MINING</a:t>
            </a:r>
            <a:r>
              <a:rPr lang="en-US" sz="5000" b="1">
                <a:solidFill>
                  <a:schemeClr val="accent1">
                    <a:lumMod val="40000"/>
                    <a:lumOff val="60000"/>
                  </a:schemeClr>
                </a:solidFill>
              </a:rPr>
              <a:t> TASKS</a:t>
            </a:r>
            <a:endParaRPr lang="en-US" sz="5000">
              <a:solidFill>
                <a:schemeClr val="accent1">
                  <a:lumMod val="40000"/>
                  <a:lumOff val="60000"/>
                </a:schemeClr>
              </a:solidFill>
            </a:endParaRPr>
          </a:p>
        </p:txBody>
      </p:sp>
      <p:sp>
        <p:nvSpPr>
          <p:cNvPr id="3" name="Text Placeholder 2">
            <a:extLst>
              <a:ext uri="{FF2B5EF4-FFF2-40B4-BE49-F238E27FC236}">
                <a16:creationId xmlns:a16="http://schemas.microsoft.com/office/drawing/2014/main" id="{591554EF-6CF6-8020-B6B5-459FD1AB325A}"/>
              </a:ext>
            </a:extLst>
          </p:cNvPr>
          <p:cNvSpPr>
            <a:spLocks noGrp="1"/>
          </p:cNvSpPr>
          <p:nvPr>
            <p:ph type="body" idx="1"/>
          </p:nvPr>
        </p:nvSpPr>
        <p:spPr>
          <a:xfrm>
            <a:off x="540000" y="1196537"/>
            <a:ext cx="5448052" cy="720275"/>
          </a:xfrm>
        </p:spPr>
        <p:txBody>
          <a:bodyPr>
            <a:noAutofit/>
          </a:bodyPr>
          <a:lstStyle/>
          <a:p>
            <a:r>
              <a:rPr lang="en-US" sz="3600" b="1" cap="none">
                <a:solidFill>
                  <a:schemeClr val="accent1">
                    <a:lumMod val="40000"/>
                    <a:lumOff val="60000"/>
                  </a:schemeClr>
                </a:solidFill>
                <a:latin typeface="Bell MT"/>
              </a:rPr>
              <a:t>Oversampling</a:t>
            </a:r>
            <a:endParaRPr lang="en-US" sz="3600" b="1">
              <a:solidFill>
                <a:schemeClr val="accent1">
                  <a:lumMod val="40000"/>
                  <a:lumOff val="60000"/>
                </a:schemeClr>
              </a:solidFill>
              <a:latin typeface="Bell MT"/>
            </a:endParaRPr>
          </a:p>
        </p:txBody>
      </p:sp>
      <p:sp>
        <p:nvSpPr>
          <p:cNvPr id="4" name="Content Placeholder 3">
            <a:extLst>
              <a:ext uri="{FF2B5EF4-FFF2-40B4-BE49-F238E27FC236}">
                <a16:creationId xmlns:a16="http://schemas.microsoft.com/office/drawing/2014/main" id="{ADC78284-6948-D3FA-4E5A-768A594A2E1C}"/>
              </a:ext>
            </a:extLst>
          </p:cNvPr>
          <p:cNvSpPr>
            <a:spLocks noGrp="1"/>
          </p:cNvSpPr>
          <p:nvPr>
            <p:ph sz="half" idx="2"/>
          </p:nvPr>
        </p:nvSpPr>
        <p:spPr>
          <a:xfrm>
            <a:off x="540000" y="2046449"/>
            <a:ext cx="5926016" cy="4814289"/>
          </a:xfrm>
        </p:spPr>
        <p:txBody>
          <a:bodyPr vert="horz" lIns="91440" tIns="45720" rIns="91440" bIns="45720" rtlCol="0" anchor="t">
            <a:normAutofit/>
          </a:bodyPr>
          <a:lstStyle/>
          <a:p>
            <a:pPr marL="342900" indent="-342900" algn="just">
              <a:buFont typeface="Courier New" panose="020B0604020202020204" pitchFamily="34" charset="0"/>
              <a:buChar char="o"/>
            </a:pPr>
            <a:r>
              <a:rPr lang="en-US">
                <a:latin typeface="Times New Roman"/>
                <a:cs typeface="Times New Roman"/>
              </a:rPr>
              <a:t>We can see that there is an imbalance in the dataset and our class of interest comprises only 32% of the dataset. </a:t>
            </a:r>
            <a:endParaRPr lang="en-US"/>
          </a:p>
          <a:p>
            <a:pPr marL="269875" indent="-269875" algn="just">
              <a:buFont typeface="Courier New" panose="020B0604020202020204" pitchFamily="34" charset="0"/>
              <a:buChar char="o"/>
            </a:pPr>
            <a:r>
              <a:rPr lang="en-US">
                <a:latin typeface="Times New Roman"/>
                <a:cs typeface="Times New Roman"/>
              </a:rPr>
              <a:t>Oversampling is a technique used in machine learning to address the problem of imbalanced datasets. </a:t>
            </a:r>
            <a:endParaRPr lang="en-US">
              <a:latin typeface="Avenir Next LT Pro"/>
              <a:cs typeface="Times New Roman"/>
            </a:endParaRPr>
          </a:p>
          <a:p>
            <a:pPr marL="269875" indent="-269875" algn="just">
              <a:buFont typeface="Courier New" panose="020B0604020202020204" pitchFamily="34" charset="0"/>
              <a:buChar char="o"/>
            </a:pPr>
            <a:r>
              <a:rPr lang="en-US">
                <a:latin typeface="Times New Roman"/>
                <a:cs typeface="Times New Roman"/>
              </a:rPr>
              <a:t>We used Synthetic Minority Oversampling Technique (SMOTE) to address the imbalance in our dataset. In SMOTE, we duplicate examples that are close in the feature space, drawing a line between the examples in the feature space and a new sample at a point along that line. In this way, we duplicate examples from the minority class prior to fitting a model.</a:t>
            </a:r>
          </a:p>
        </p:txBody>
      </p:sp>
      <p:pic>
        <p:nvPicPr>
          <p:cNvPr id="20" name="Picture 20" descr="Graphical user interface, website&#10;&#10;Description automatically generated">
            <a:extLst>
              <a:ext uri="{FF2B5EF4-FFF2-40B4-BE49-F238E27FC236}">
                <a16:creationId xmlns:a16="http://schemas.microsoft.com/office/drawing/2014/main" id="{57E5B12F-DC97-489C-7363-630CE8ECA2AB}"/>
              </a:ext>
            </a:extLst>
          </p:cNvPr>
          <p:cNvPicPr>
            <a:picLocks noChangeAspect="1"/>
          </p:cNvPicPr>
          <p:nvPr/>
        </p:nvPicPr>
        <p:blipFill rotWithShape="1">
          <a:blip r:embed="rId2"/>
          <a:srcRect l="33298" t="35275" r="31818" b="6000"/>
          <a:stretch/>
        </p:blipFill>
        <p:spPr>
          <a:xfrm>
            <a:off x="6909759" y="1828060"/>
            <a:ext cx="4742386" cy="4234195"/>
          </a:xfrm>
          <a:prstGeom prst="rect">
            <a:avLst/>
          </a:prstGeom>
        </p:spPr>
      </p:pic>
    </p:spTree>
    <p:extLst>
      <p:ext uri="{BB962C8B-B14F-4D97-AF65-F5344CB8AC3E}">
        <p14:creationId xmlns:p14="http://schemas.microsoft.com/office/powerpoint/2010/main" val="490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C329-D137-A44E-9D57-A132954708E4}"/>
              </a:ext>
            </a:extLst>
          </p:cNvPr>
          <p:cNvSpPr>
            <a:spLocks noGrp="1"/>
          </p:cNvSpPr>
          <p:nvPr>
            <p:ph type="title"/>
          </p:nvPr>
        </p:nvSpPr>
        <p:spPr>
          <a:xfrm>
            <a:off x="540000" y="367471"/>
            <a:ext cx="11104650" cy="721566"/>
          </a:xfrm>
        </p:spPr>
        <p:txBody>
          <a:bodyPr vert="horz" lIns="91440" tIns="45720" rIns="91440" bIns="45720" rtlCol="0" anchor="t">
            <a:noAutofit/>
          </a:bodyPr>
          <a:lstStyle/>
          <a:p>
            <a:pPr algn="ctr"/>
            <a:r>
              <a:rPr lang="en-US" sz="5000" b="1">
                <a:solidFill>
                  <a:schemeClr val="accent1">
                    <a:lumMod val="40000"/>
                    <a:lumOff val="60000"/>
                  </a:schemeClr>
                </a:solidFill>
              </a:rPr>
              <a:t>DATA </a:t>
            </a:r>
            <a:r>
              <a:rPr lang="en-US" sz="5000" b="1"/>
              <a:t>MINING</a:t>
            </a:r>
            <a:r>
              <a:rPr lang="en-US" sz="5000" b="1">
                <a:solidFill>
                  <a:schemeClr val="accent1">
                    <a:lumMod val="40000"/>
                    <a:lumOff val="60000"/>
                  </a:schemeClr>
                </a:solidFill>
              </a:rPr>
              <a:t> TASKS</a:t>
            </a:r>
            <a:endParaRPr lang="en-US" sz="5000">
              <a:solidFill>
                <a:schemeClr val="accent1">
                  <a:lumMod val="40000"/>
                  <a:lumOff val="60000"/>
                </a:schemeClr>
              </a:solidFill>
            </a:endParaRPr>
          </a:p>
        </p:txBody>
      </p:sp>
      <p:sp>
        <p:nvSpPr>
          <p:cNvPr id="3" name="Text Placeholder 2">
            <a:extLst>
              <a:ext uri="{FF2B5EF4-FFF2-40B4-BE49-F238E27FC236}">
                <a16:creationId xmlns:a16="http://schemas.microsoft.com/office/drawing/2014/main" id="{591554EF-6CF6-8020-B6B5-459FD1AB325A}"/>
              </a:ext>
            </a:extLst>
          </p:cNvPr>
          <p:cNvSpPr>
            <a:spLocks noGrp="1"/>
          </p:cNvSpPr>
          <p:nvPr>
            <p:ph type="body" idx="1"/>
          </p:nvPr>
        </p:nvSpPr>
        <p:spPr>
          <a:xfrm>
            <a:off x="540000" y="1182160"/>
            <a:ext cx="9473711" cy="691521"/>
          </a:xfrm>
        </p:spPr>
        <p:txBody>
          <a:bodyPr>
            <a:noAutofit/>
          </a:bodyPr>
          <a:lstStyle/>
          <a:p>
            <a:r>
              <a:rPr lang="en-US" sz="3600" b="1" cap="none">
                <a:solidFill>
                  <a:schemeClr val="accent1">
                    <a:lumMod val="40000"/>
                    <a:lumOff val="60000"/>
                  </a:schemeClr>
                </a:solidFill>
                <a:latin typeface="Bell MT"/>
              </a:rPr>
              <a:t>Splitting, </a:t>
            </a:r>
            <a:r>
              <a:rPr lang="en-US" sz="3600" b="1" cap="none">
                <a:latin typeface="Bell MT"/>
              </a:rPr>
              <a:t>Standardization</a:t>
            </a:r>
            <a:r>
              <a:rPr lang="en-US" sz="3600" b="1" cap="none">
                <a:solidFill>
                  <a:schemeClr val="accent1">
                    <a:lumMod val="40000"/>
                    <a:lumOff val="60000"/>
                  </a:schemeClr>
                </a:solidFill>
                <a:latin typeface="Bell MT"/>
              </a:rPr>
              <a:t> and </a:t>
            </a:r>
            <a:r>
              <a:rPr lang="en-US" sz="3600" b="1" cap="none">
                <a:latin typeface="Bell MT"/>
              </a:rPr>
              <a:t>Scaling</a:t>
            </a:r>
          </a:p>
        </p:txBody>
      </p:sp>
      <p:sp>
        <p:nvSpPr>
          <p:cNvPr id="4" name="Content Placeholder 3">
            <a:extLst>
              <a:ext uri="{FF2B5EF4-FFF2-40B4-BE49-F238E27FC236}">
                <a16:creationId xmlns:a16="http://schemas.microsoft.com/office/drawing/2014/main" id="{ADC78284-6948-D3FA-4E5A-768A594A2E1C}"/>
              </a:ext>
            </a:extLst>
          </p:cNvPr>
          <p:cNvSpPr>
            <a:spLocks noGrp="1"/>
          </p:cNvSpPr>
          <p:nvPr>
            <p:ph sz="half" idx="2"/>
          </p:nvPr>
        </p:nvSpPr>
        <p:spPr>
          <a:xfrm>
            <a:off x="554377" y="1802035"/>
            <a:ext cx="11087488" cy="5058703"/>
          </a:xfrm>
        </p:spPr>
        <p:txBody>
          <a:bodyPr vert="horz" lIns="91440" tIns="45720" rIns="91440" bIns="45720" rtlCol="0" anchor="t">
            <a:normAutofit/>
          </a:bodyPr>
          <a:lstStyle/>
          <a:p>
            <a:pPr marL="269875" indent="-269875" algn="just">
              <a:buFont typeface="Courier New" panose="020B0604020202020204" pitchFamily="34" charset="0"/>
              <a:buChar char="o"/>
            </a:pPr>
            <a:r>
              <a:rPr lang="en-US">
                <a:latin typeface="Times New Roman"/>
                <a:cs typeface="Times New Roman"/>
              </a:rPr>
              <a:t>The hold-out method is used for </a:t>
            </a:r>
            <a:r>
              <a:rPr lang="en-US" b="1">
                <a:solidFill>
                  <a:schemeClr val="accent1">
                    <a:lumMod val="40000"/>
                    <a:lumOff val="60000"/>
                  </a:schemeClr>
                </a:solidFill>
                <a:latin typeface="Times New Roman"/>
                <a:cs typeface="Times New Roman"/>
              </a:rPr>
              <a:t>data partitioning</a:t>
            </a:r>
            <a:r>
              <a:rPr lang="en-US">
                <a:latin typeface="Times New Roman"/>
                <a:cs typeface="Times New Roman"/>
              </a:rPr>
              <a:t>, such that the train and test sets were generated in the ratio of 70:30.</a:t>
            </a:r>
          </a:p>
          <a:p>
            <a:pPr marL="269875" indent="-269875" algn="just">
              <a:buFont typeface="Courier New" panose="020B0604020202020204" pitchFamily="34" charset="0"/>
              <a:buChar char="o"/>
            </a:pPr>
            <a:r>
              <a:rPr lang="en-US">
                <a:latin typeface="Times New Roman"/>
                <a:cs typeface="Times New Roman"/>
              </a:rPr>
              <a:t>If the features have different scales, the model may place undue importance on the feature with the larger scale, leading to inaccurate predictions. </a:t>
            </a:r>
            <a:endParaRPr lang="en-US">
              <a:latin typeface="Avenir Next LT Pro"/>
              <a:cs typeface="Times New Roman"/>
            </a:endParaRPr>
          </a:p>
          <a:p>
            <a:pPr marL="269875" indent="-269875" algn="just">
              <a:buFont typeface="Courier New" panose="020B0604020202020204" pitchFamily="34" charset="0"/>
              <a:buChar char="o"/>
            </a:pPr>
            <a:r>
              <a:rPr lang="en-US">
                <a:latin typeface="Times New Roman"/>
                <a:cs typeface="Times New Roman"/>
              </a:rPr>
              <a:t>Standardization and scaling help to normalize the features, allowing the model to learn from all the features equally and make more accurate predictions.</a:t>
            </a:r>
            <a:endParaRPr lang="en-US"/>
          </a:p>
        </p:txBody>
      </p:sp>
      <p:pic>
        <p:nvPicPr>
          <p:cNvPr id="5" name="Picture 5" descr="A screenshot of a computer&#10;&#10;Description automatically generated">
            <a:extLst>
              <a:ext uri="{FF2B5EF4-FFF2-40B4-BE49-F238E27FC236}">
                <a16:creationId xmlns:a16="http://schemas.microsoft.com/office/drawing/2014/main" id="{FF92B3C2-76CF-6501-3E5F-48C62F28E543}"/>
              </a:ext>
            </a:extLst>
          </p:cNvPr>
          <p:cNvPicPr>
            <a:picLocks noChangeAspect="1"/>
          </p:cNvPicPr>
          <p:nvPr/>
        </p:nvPicPr>
        <p:blipFill rotWithShape="1">
          <a:blip r:embed="rId2"/>
          <a:srcRect l="25987" t="55692" r="164" b="15077"/>
          <a:stretch/>
        </p:blipFill>
        <p:spPr>
          <a:xfrm>
            <a:off x="727495" y="4279526"/>
            <a:ext cx="10737774" cy="2270303"/>
          </a:xfrm>
          <a:prstGeom prst="rect">
            <a:avLst/>
          </a:prstGeom>
        </p:spPr>
      </p:pic>
    </p:spTree>
    <p:extLst>
      <p:ext uri="{BB962C8B-B14F-4D97-AF65-F5344CB8AC3E}">
        <p14:creationId xmlns:p14="http://schemas.microsoft.com/office/powerpoint/2010/main" val="868727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C329-D137-A44E-9D57-A132954708E4}"/>
              </a:ext>
            </a:extLst>
          </p:cNvPr>
          <p:cNvSpPr>
            <a:spLocks noGrp="1"/>
          </p:cNvSpPr>
          <p:nvPr>
            <p:ph type="title"/>
          </p:nvPr>
        </p:nvSpPr>
        <p:spPr>
          <a:xfrm>
            <a:off x="543675" y="224613"/>
            <a:ext cx="11104650" cy="721566"/>
          </a:xfrm>
        </p:spPr>
        <p:txBody>
          <a:bodyPr vert="horz" lIns="91440" tIns="45720" rIns="91440" bIns="45720" rtlCol="0" anchor="t">
            <a:noAutofit/>
          </a:bodyPr>
          <a:lstStyle/>
          <a:p>
            <a:pPr algn="ctr"/>
            <a:r>
              <a:rPr lang="en-US" sz="5000" b="1">
                <a:solidFill>
                  <a:schemeClr val="accent1">
                    <a:lumMod val="40000"/>
                    <a:lumOff val="60000"/>
                  </a:schemeClr>
                </a:solidFill>
              </a:rPr>
              <a:t>DATA </a:t>
            </a:r>
            <a:r>
              <a:rPr lang="en-US" sz="5000" b="1"/>
              <a:t>MINING</a:t>
            </a:r>
            <a:r>
              <a:rPr lang="en-US" sz="5000" b="1">
                <a:solidFill>
                  <a:schemeClr val="accent1">
                    <a:lumMod val="40000"/>
                    <a:lumOff val="60000"/>
                  </a:schemeClr>
                </a:solidFill>
              </a:rPr>
              <a:t> TASKS</a:t>
            </a:r>
            <a:endParaRPr lang="en-US" sz="5000">
              <a:solidFill>
                <a:schemeClr val="accent1">
                  <a:lumMod val="40000"/>
                  <a:lumOff val="60000"/>
                </a:schemeClr>
              </a:solidFill>
            </a:endParaRPr>
          </a:p>
        </p:txBody>
      </p:sp>
      <p:sp>
        <p:nvSpPr>
          <p:cNvPr id="3" name="Text Placeholder 2">
            <a:extLst>
              <a:ext uri="{FF2B5EF4-FFF2-40B4-BE49-F238E27FC236}">
                <a16:creationId xmlns:a16="http://schemas.microsoft.com/office/drawing/2014/main" id="{591554EF-6CF6-8020-B6B5-459FD1AB325A}"/>
              </a:ext>
            </a:extLst>
          </p:cNvPr>
          <p:cNvSpPr>
            <a:spLocks noGrp="1"/>
          </p:cNvSpPr>
          <p:nvPr>
            <p:ph type="body" idx="1"/>
          </p:nvPr>
        </p:nvSpPr>
        <p:spPr>
          <a:xfrm>
            <a:off x="546591" y="946179"/>
            <a:ext cx="7202089" cy="691521"/>
          </a:xfrm>
        </p:spPr>
        <p:txBody>
          <a:bodyPr>
            <a:noAutofit/>
          </a:bodyPr>
          <a:lstStyle/>
          <a:p>
            <a:r>
              <a:rPr lang="en-US" sz="3600" b="1" cap="none">
                <a:solidFill>
                  <a:schemeClr val="accent1">
                    <a:lumMod val="40000"/>
                    <a:lumOff val="60000"/>
                  </a:schemeClr>
                </a:solidFill>
                <a:latin typeface="Bell MT"/>
              </a:rPr>
              <a:t>Dimension </a:t>
            </a:r>
            <a:r>
              <a:rPr lang="en-US" sz="3600" b="1" cap="none">
                <a:latin typeface="Bell MT"/>
              </a:rPr>
              <a:t>Reduction</a:t>
            </a:r>
          </a:p>
        </p:txBody>
      </p:sp>
      <p:graphicFrame>
        <p:nvGraphicFramePr>
          <p:cNvPr id="11" name="Content Placeholder 3">
            <a:extLst>
              <a:ext uri="{FF2B5EF4-FFF2-40B4-BE49-F238E27FC236}">
                <a16:creationId xmlns:a16="http://schemas.microsoft.com/office/drawing/2014/main" id="{C5A38564-BC23-EBA7-08AB-35F6B9EFE383}"/>
              </a:ext>
            </a:extLst>
          </p:cNvPr>
          <p:cNvGraphicFramePr>
            <a:graphicFrameLocks noGrp="1"/>
          </p:cNvGraphicFramePr>
          <p:nvPr>
            <p:ph sz="half" idx="2"/>
            <p:extLst>
              <p:ext uri="{D42A27DB-BD31-4B8C-83A1-F6EECF244321}">
                <p14:modId xmlns:p14="http://schemas.microsoft.com/office/powerpoint/2010/main" val="4038613382"/>
              </p:ext>
            </p:extLst>
          </p:nvPr>
        </p:nvGraphicFramePr>
        <p:xfrm>
          <a:off x="276416" y="1200797"/>
          <a:ext cx="4677829" cy="5542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Chart&#10;&#10;Description automatically generated">
            <a:extLst>
              <a:ext uri="{FF2B5EF4-FFF2-40B4-BE49-F238E27FC236}">
                <a16:creationId xmlns:a16="http://schemas.microsoft.com/office/drawing/2014/main" id="{A896CFCA-400A-95C9-CE5B-7F55165E52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0409" y="1567459"/>
            <a:ext cx="6546122" cy="4986807"/>
          </a:xfrm>
          <a:prstGeom prst="rect">
            <a:avLst/>
          </a:prstGeom>
        </p:spPr>
      </p:pic>
    </p:spTree>
    <p:extLst>
      <p:ext uri="{BB962C8B-B14F-4D97-AF65-F5344CB8AC3E}">
        <p14:creationId xmlns:p14="http://schemas.microsoft.com/office/powerpoint/2010/main" val="1844428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C329-D137-A44E-9D57-A132954708E4}"/>
              </a:ext>
            </a:extLst>
          </p:cNvPr>
          <p:cNvSpPr>
            <a:spLocks noGrp="1"/>
          </p:cNvSpPr>
          <p:nvPr>
            <p:ph type="title"/>
          </p:nvPr>
        </p:nvSpPr>
        <p:spPr>
          <a:xfrm>
            <a:off x="540000" y="539999"/>
            <a:ext cx="11104650" cy="721566"/>
          </a:xfrm>
        </p:spPr>
        <p:txBody>
          <a:bodyPr vert="horz" lIns="91440" tIns="45720" rIns="91440" bIns="45720" rtlCol="0" anchor="t">
            <a:noAutofit/>
          </a:bodyPr>
          <a:lstStyle/>
          <a:p>
            <a:pPr algn="ctr"/>
            <a:r>
              <a:rPr lang="en-US" sz="5000" b="1">
                <a:solidFill>
                  <a:schemeClr val="accent1">
                    <a:lumMod val="40000"/>
                    <a:lumOff val="60000"/>
                  </a:schemeClr>
                </a:solidFill>
              </a:rPr>
              <a:t>DATA </a:t>
            </a:r>
            <a:r>
              <a:rPr lang="en-US" sz="5000" b="1"/>
              <a:t>MINING</a:t>
            </a:r>
            <a:r>
              <a:rPr lang="en-US" sz="5000" b="1">
                <a:solidFill>
                  <a:schemeClr val="accent1">
                    <a:lumMod val="40000"/>
                    <a:lumOff val="60000"/>
                  </a:schemeClr>
                </a:solidFill>
              </a:rPr>
              <a:t> MODELS</a:t>
            </a:r>
            <a:endParaRPr lang="en-US" sz="5000">
              <a:solidFill>
                <a:schemeClr val="accent1">
                  <a:lumMod val="40000"/>
                  <a:lumOff val="60000"/>
                </a:schemeClr>
              </a:solidFill>
            </a:endParaRPr>
          </a:p>
        </p:txBody>
      </p:sp>
      <p:sp>
        <p:nvSpPr>
          <p:cNvPr id="4" name="Content Placeholder 3">
            <a:extLst>
              <a:ext uri="{FF2B5EF4-FFF2-40B4-BE49-F238E27FC236}">
                <a16:creationId xmlns:a16="http://schemas.microsoft.com/office/drawing/2014/main" id="{ADC78284-6948-D3FA-4E5A-768A594A2E1C}"/>
              </a:ext>
            </a:extLst>
          </p:cNvPr>
          <p:cNvSpPr>
            <a:spLocks noGrp="1"/>
          </p:cNvSpPr>
          <p:nvPr>
            <p:ph sz="half" idx="2"/>
          </p:nvPr>
        </p:nvSpPr>
        <p:spPr>
          <a:xfrm>
            <a:off x="540000" y="1713574"/>
            <a:ext cx="11101865" cy="5147164"/>
          </a:xfrm>
        </p:spPr>
        <p:txBody>
          <a:bodyPr vert="horz" lIns="91440" tIns="45720" rIns="91440" bIns="45720" rtlCol="0" anchor="t">
            <a:normAutofit/>
          </a:bodyPr>
          <a:lstStyle/>
          <a:p>
            <a:pPr marL="0" indent="0" algn="just">
              <a:buNone/>
            </a:pPr>
            <a:r>
              <a:rPr lang="en-US" b="1">
                <a:latin typeface="Times New Roman"/>
                <a:cs typeface="Times New Roman"/>
              </a:rPr>
              <a:t>Since our problem is a classification problem, the following models were used:</a:t>
            </a:r>
            <a:endParaRPr lang="en-US"/>
          </a:p>
          <a:p>
            <a:pPr marL="342900" indent="-342900" algn="just">
              <a:buAutoNum type="arabicPeriod"/>
            </a:pPr>
            <a:r>
              <a:rPr lang="en-US">
                <a:latin typeface="Times New Roman"/>
                <a:cs typeface="Times New Roman"/>
              </a:rPr>
              <a:t>Logistic Regression</a:t>
            </a:r>
          </a:p>
          <a:p>
            <a:pPr marL="342900" indent="-342900" algn="just">
              <a:buAutoNum type="arabicPeriod"/>
            </a:pPr>
            <a:r>
              <a:rPr lang="en-US">
                <a:latin typeface="Times New Roman"/>
                <a:cs typeface="Times New Roman"/>
              </a:rPr>
              <a:t>Naïve Bayes</a:t>
            </a:r>
          </a:p>
          <a:p>
            <a:pPr marL="342900" indent="-342900" algn="just">
              <a:buAutoNum type="arabicPeriod"/>
            </a:pPr>
            <a:r>
              <a:rPr lang="en-US">
                <a:latin typeface="Times New Roman"/>
                <a:cs typeface="Times New Roman"/>
              </a:rPr>
              <a:t>Decision Trees</a:t>
            </a:r>
          </a:p>
          <a:p>
            <a:pPr marL="342900" indent="-342900" algn="just">
              <a:buAutoNum type="arabicPeriod"/>
            </a:pPr>
            <a:r>
              <a:rPr lang="en-US">
                <a:latin typeface="Times New Roman"/>
                <a:cs typeface="Times New Roman"/>
              </a:rPr>
              <a:t>Random Forest</a:t>
            </a:r>
          </a:p>
          <a:p>
            <a:pPr marL="342900" indent="-342900" algn="just">
              <a:buAutoNum type="arabicPeriod"/>
            </a:pPr>
            <a:r>
              <a:rPr lang="en-US">
                <a:latin typeface="Times New Roman"/>
                <a:cs typeface="Times New Roman"/>
              </a:rPr>
              <a:t>Gradient boost</a:t>
            </a:r>
          </a:p>
          <a:p>
            <a:pPr marL="0" indent="0" algn="just">
              <a:buNone/>
            </a:pPr>
            <a:endParaRPr lang="en-US" sz="2800" b="1" cap="none">
              <a:solidFill>
                <a:schemeClr val="accent1">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627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0">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21" name="Rectangle 11">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5" name="Group 14">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7" name="Rectangle 16">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22" name="Rectangle 21">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5" name="Rectangle 24">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3" name="Rectangle 32">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30">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BB7C329-D137-A44E-9D57-A132954708E4}"/>
              </a:ext>
            </a:extLst>
          </p:cNvPr>
          <p:cNvSpPr>
            <a:spLocks noGrp="1"/>
          </p:cNvSpPr>
          <p:nvPr>
            <p:ph type="title"/>
          </p:nvPr>
        </p:nvSpPr>
        <p:spPr>
          <a:xfrm>
            <a:off x="6568729" y="300711"/>
            <a:ext cx="5575612" cy="1259887"/>
          </a:xfrm>
        </p:spPr>
        <p:txBody>
          <a:bodyPr vert="horz" lIns="91440" tIns="45720" rIns="91440" bIns="45720" rtlCol="0" anchor="b">
            <a:noAutofit/>
          </a:bodyPr>
          <a:lstStyle/>
          <a:p>
            <a:pPr algn="ctr"/>
            <a:r>
              <a:rPr lang="en-US" sz="4000" b="1">
                <a:solidFill>
                  <a:schemeClr val="accent1">
                    <a:lumMod val="40000"/>
                    <a:lumOff val="60000"/>
                  </a:schemeClr>
                </a:solidFill>
              </a:rPr>
              <a:t>LOGISTIC</a:t>
            </a:r>
            <a:r>
              <a:rPr lang="en-US" sz="4000" b="1"/>
              <a:t> REGRESSION</a:t>
            </a:r>
            <a:endParaRPr lang="en-US"/>
          </a:p>
        </p:txBody>
      </p:sp>
      <p:sp>
        <p:nvSpPr>
          <p:cNvPr id="38" name="Freeform: Shape 37">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B839B3AA-2DB8-63DB-689A-6B7DAAF82BDD}"/>
              </a:ext>
            </a:extLst>
          </p:cNvPr>
          <p:cNvSpPr>
            <a:spLocks noGrp="1"/>
          </p:cNvSpPr>
          <p:nvPr>
            <p:ph sz="half" idx="2"/>
          </p:nvPr>
        </p:nvSpPr>
        <p:spPr>
          <a:xfrm>
            <a:off x="6437074" y="1654721"/>
            <a:ext cx="5534344" cy="5197236"/>
          </a:xfrm>
        </p:spPr>
        <p:txBody>
          <a:bodyPr vert="horz" lIns="91440" tIns="45720" rIns="91440" bIns="45720" rtlCol="0" anchor="t">
            <a:normAutofit/>
          </a:bodyPr>
          <a:lstStyle/>
          <a:p>
            <a:pPr marL="301625" indent="-285750">
              <a:lnSpc>
                <a:spcPct val="115000"/>
              </a:lnSpc>
              <a:buFont typeface="Courier New" panose="020B0604020202020204" pitchFamily="34" charset="0"/>
              <a:buChar char="o"/>
            </a:pPr>
            <a:r>
              <a:rPr lang="en-US" b="1" dirty="0">
                <a:solidFill>
                  <a:schemeClr val="accent1">
                    <a:lumMod val="60000"/>
                    <a:lumOff val="40000"/>
                  </a:schemeClr>
                </a:solidFill>
                <a:latin typeface="Times New Roman"/>
                <a:cs typeface="Times New Roman"/>
              </a:rPr>
              <a:t>About the model:</a:t>
            </a:r>
            <a:r>
              <a:rPr lang="en-US" dirty="0">
                <a:latin typeface="Times New Roman"/>
                <a:cs typeface="Times New Roman"/>
              </a:rPr>
              <a:t> Parametric model that generates the output as probability estimates for each class and uses a threshold for classification</a:t>
            </a:r>
          </a:p>
          <a:p>
            <a:pPr marL="301625" indent="-285750">
              <a:lnSpc>
                <a:spcPct val="115000"/>
              </a:lnSpc>
              <a:buFont typeface="Courier New" panose="020B0604020202020204" pitchFamily="34" charset="0"/>
              <a:buChar char="o"/>
            </a:pPr>
            <a:r>
              <a:rPr lang="en-US" b="1" dirty="0">
                <a:solidFill>
                  <a:schemeClr val="accent1">
                    <a:lumMod val="60000"/>
                    <a:lumOff val="40000"/>
                  </a:schemeClr>
                </a:solidFill>
                <a:latin typeface="Times New Roman"/>
                <a:cs typeface="Times New Roman"/>
              </a:rPr>
              <a:t>Why we use this model:</a:t>
            </a:r>
            <a:r>
              <a:rPr lang="en-US" dirty="0">
                <a:latin typeface="Times New Roman"/>
                <a:cs typeface="Times New Roman"/>
              </a:rPr>
              <a:t> Logistic Regression is used for classification tasks and works well with small datasets. </a:t>
            </a:r>
          </a:p>
          <a:p>
            <a:pPr marL="301625" indent="-285750">
              <a:lnSpc>
                <a:spcPct val="115000"/>
              </a:lnSpc>
              <a:buFont typeface="Courier New" panose="020B0604020202020204" pitchFamily="34" charset="0"/>
              <a:buChar char="o"/>
            </a:pPr>
            <a:r>
              <a:rPr lang="en-US" b="1" dirty="0">
                <a:solidFill>
                  <a:schemeClr val="accent1">
                    <a:lumMod val="60000"/>
                    <a:lumOff val="40000"/>
                  </a:schemeClr>
                </a:solidFill>
                <a:latin typeface="Times New Roman"/>
                <a:cs typeface="Times New Roman"/>
              </a:rPr>
              <a:t>Disadvantage:</a:t>
            </a:r>
            <a:r>
              <a:rPr lang="en-US" dirty="0">
                <a:latin typeface="Times New Roman"/>
                <a:cs typeface="Times New Roman"/>
              </a:rPr>
              <a:t> It is sensitive to outliers in the data.</a:t>
            </a:r>
          </a:p>
          <a:p>
            <a:pPr marL="301625" indent="-285750">
              <a:lnSpc>
                <a:spcPct val="115000"/>
              </a:lnSpc>
              <a:buFont typeface="Courier New" panose="020B0604020202020204" pitchFamily="34" charset="0"/>
              <a:buChar char="o"/>
            </a:pPr>
            <a:r>
              <a:rPr lang="en-US" b="1" dirty="0">
                <a:solidFill>
                  <a:schemeClr val="accent1">
                    <a:lumMod val="60000"/>
                    <a:lumOff val="40000"/>
                  </a:schemeClr>
                </a:solidFill>
                <a:latin typeface="Times New Roman"/>
                <a:cs typeface="Times New Roman"/>
              </a:rPr>
              <a:t>Hyperparameters used:</a:t>
            </a:r>
            <a:r>
              <a:rPr lang="en-US" dirty="0">
                <a:latin typeface="Times New Roman"/>
                <a:cs typeface="Times New Roman"/>
              </a:rPr>
              <a:t> C=0.00026366508987303583, penalty=L2</a:t>
            </a:r>
          </a:p>
          <a:p>
            <a:pPr marL="301625" indent="-285750">
              <a:lnSpc>
                <a:spcPct val="115000"/>
              </a:lnSpc>
              <a:buFont typeface="Courier New" panose="020B0604020202020204" pitchFamily="34" charset="0"/>
              <a:buChar char="o"/>
            </a:pPr>
            <a:r>
              <a:rPr lang="en-US" b="1" dirty="0">
                <a:solidFill>
                  <a:schemeClr val="accent1">
                    <a:lumMod val="60000"/>
                    <a:lumOff val="40000"/>
                  </a:schemeClr>
                </a:solidFill>
                <a:latin typeface="Times New Roman"/>
                <a:cs typeface="Times New Roman"/>
              </a:rPr>
              <a:t>Feature importance:</a:t>
            </a:r>
            <a:r>
              <a:rPr lang="en-US" dirty="0">
                <a:latin typeface="Times New Roman"/>
                <a:cs typeface="Times New Roman"/>
              </a:rPr>
              <a:t> We use odds to calculate feature importance</a:t>
            </a:r>
          </a:p>
          <a:p>
            <a:pPr marL="301625" indent="-285750">
              <a:lnSpc>
                <a:spcPct val="115000"/>
              </a:lnSpc>
              <a:buFont typeface="Courier New" panose="020B0604020202020204" pitchFamily="34" charset="0"/>
              <a:buChar char="o"/>
            </a:pPr>
            <a:r>
              <a:rPr lang="en-US" b="1" dirty="0">
                <a:solidFill>
                  <a:schemeClr val="accent1">
                    <a:lumMod val="60000"/>
                    <a:lumOff val="40000"/>
                  </a:schemeClr>
                </a:solidFill>
                <a:latin typeface="Times New Roman"/>
                <a:cs typeface="Times New Roman"/>
              </a:rPr>
              <a:t>Accuracies:</a:t>
            </a:r>
            <a:r>
              <a:rPr lang="en-US" b="1" dirty="0">
                <a:latin typeface="Times New Roman"/>
                <a:cs typeface="Times New Roman"/>
              </a:rPr>
              <a:t> </a:t>
            </a:r>
            <a:r>
              <a:rPr lang="en-US" dirty="0">
                <a:latin typeface="Times New Roman"/>
                <a:cs typeface="Times New Roman"/>
              </a:rPr>
              <a:t>Training accuracy comes to </a:t>
            </a:r>
            <a:r>
              <a:rPr lang="en-US" b="1" dirty="0">
                <a:solidFill>
                  <a:schemeClr val="accent1">
                    <a:lumMod val="60000"/>
                    <a:lumOff val="40000"/>
                  </a:schemeClr>
                </a:solidFill>
                <a:latin typeface="Times New Roman"/>
                <a:cs typeface="Times New Roman"/>
              </a:rPr>
              <a:t>88%</a:t>
            </a:r>
            <a:r>
              <a:rPr lang="en-US" dirty="0">
                <a:latin typeface="Times New Roman"/>
                <a:cs typeface="Times New Roman"/>
              </a:rPr>
              <a:t> while testing accuracy is </a:t>
            </a:r>
            <a:r>
              <a:rPr lang="en-US" b="1" dirty="0">
                <a:solidFill>
                  <a:schemeClr val="accent1">
                    <a:lumMod val="60000"/>
                    <a:lumOff val="40000"/>
                  </a:schemeClr>
                </a:solidFill>
                <a:latin typeface="Times New Roman"/>
                <a:cs typeface="Times New Roman"/>
              </a:rPr>
              <a:t>84%</a:t>
            </a:r>
          </a:p>
          <a:p>
            <a:pPr marL="0" indent="-269875">
              <a:lnSpc>
                <a:spcPct val="115000"/>
              </a:lnSpc>
            </a:pPr>
            <a:endParaRPr lang="en-US" sz="1100" dirty="0"/>
          </a:p>
        </p:txBody>
      </p:sp>
      <p:pic>
        <p:nvPicPr>
          <p:cNvPr id="3" name="Picture 2">
            <a:extLst>
              <a:ext uri="{FF2B5EF4-FFF2-40B4-BE49-F238E27FC236}">
                <a16:creationId xmlns:a16="http://schemas.microsoft.com/office/drawing/2014/main" id="{5FE9AC4E-EE9C-0C46-1B6F-27A41C73726C}"/>
              </a:ext>
            </a:extLst>
          </p:cNvPr>
          <p:cNvPicPr>
            <a:picLocks noChangeAspect="1"/>
          </p:cNvPicPr>
          <p:nvPr/>
        </p:nvPicPr>
        <p:blipFill>
          <a:blip r:embed="rId2"/>
          <a:stretch>
            <a:fillRect/>
          </a:stretch>
        </p:blipFill>
        <p:spPr>
          <a:xfrm>
            <a:off x="418804" y="1560598"/>
            <a:ext cx="5610225" cy="4410075"/>
          </a:xfrm>
          <a:prstGeom prst="rect">
            <a:avLst/>
          </a:prstGeom>
        </p:spPr>
      </p:pic>
    </p:spTree>
    <p:extLst>
      <p:ext uri="{BB962C8B-B14F-4D97-AF65-F5344CB8AC3E}">
        <p14:creationId xmlns:p14="http://schemas.microsoft.com/office/powerpoint/2010/main" val="1970857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2056" name="Rectangle 2055">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57" name="Oval 2056">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58" name="Oval 2057">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059" name="Group 2058">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2061" name="Rectangle 2060">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62" name="Rectangle 2061">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60" name="Rectangle 2059">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64" name="Rectangle 2063">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2066" name="Rectangle 2065">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8" name="Group 2067">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069" name="Rectangle 2068">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Oval 2069">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Oval 2070">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2" name="Group 2071">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77" name="Rectangle 2076">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3" name="Group 2072">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75" name="Rectangle 2074">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4" name="Rectangle 2073">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80" name="Rectangle 2079">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1A980859-6AFE-C3EA-DD8C-4DABFA279C79}"/>
              </a:ext>
            </a:extLst>
          </p:cNvPr>
          <p:cNvSpPr>
            <a:spLocks noGrp="1"/>
          </p:cNvSpPr>
          <p:nvPr>
            <p:ph type="title"/>
          </p:nvPr>
        </p:nvSpPr>
        <p:spPr>
          <a:xfrm>
            <a:off x="7071122" y="67396"/>
            <a:ext cx="4554821" cy="894371"/>
          </a:xfrm>
        </p:spPr>
        <p:txBody>
          <a:bodyPr vert="horz" lIns="91440" tIns="45720" rIns="91440" bIns="45720" rtlCol="0" anchor="b">
            <a:normAutofit/>
          </a:bodyPr>
          <a:lstStyle/>
          <a:p>
            <a:pPr algn="ctr"/>
            <a:r>
              <a:rPr lang="en-US" sz="4000" b="1">
                <a:solidFill>
                  <a:schemeClr val="accent1">
                    <a:lumMod val="40000"/>
                    <a:lumOff val="60000"/>
                  </a:schemeClr>
                </a:solidFill>
              </a:rPr>
              <a:t>NAÏVE </a:t>
            </a:r>
            <a:r>
              <a:rPr lang="en-US" sz="4000" b="1"/>
              <a:t>BAYES</a:t>
            </a:r>
            <a:endParaRPr lang="en-US" sz="4000"/>
          </a:p>
        </p:txBody>
      </p:sp>
      <p:sp>
        <p:nvSpPr>
          <p:cNvPr id="2082" name="Freeform: Shape 2081">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8989295B-BF48-BB4D-58A3-38859CD8B6D2}"/>
              </a:ext>
            </a:extLst>
          </p:cNvPr>
          <p:cNvSpPr txBox="1"/>
          <p:nvPr/>
        </p:nvSpPr>
        <p:spPr>
          <a:xfrm>
            <a:off x="6686858" y="1083374"/>
            <a:ext cx="5302470" cy="5627946"/>
          </a:xfrm>
          <a:prstGeom prst="rect">
            <a:avLst/>
          </a:prstGeom>
        </p:spPr>
        <p:txBody>
          <a:bodyPr vert="horz" lIns="91440" tIns="45720" rIns="91440" bIns="45720" rtlCol="0" anchor="t">
            <a:noAutofit/>
          </a:bodyPr>
          <a:lstStyle/>
          <a:p>
            <a:pPr marL="285750" indent="-285750">
              <a:lnSpc>
                <a:spcPct val="115000"/>
              </a:lnSpc>
              <a:spcAft>
                <a:spcPts val="600"/>
              </a:spcAft>
              <a:buFont typeface="Courier New"/>
              <a:buChar char="o"/>
            </a:pPr>
            <a:r>
              <a:rPr lang="en-US" sz="1600" b="1" i="0" u="none" strike="noStrike" spc="50" dirty="0">
                <a:solidFill>
                  <a:schemeClr val="accent1">
                    <a:lumMod val="40000"/>
                    <a:lumOff val="60000"/>
                  </a:schemeClr>
                </a:solidFill>
                <a:effectLst/>
                <a:latin typeface="Times New Roman"/>
                <a:cs typeface="Times New Roman"/>
              </a:rPr>
              <a:t>Gaussian Naive Bayes </a:t>
            </a:r>
            <a:r>
              <a:rPr lang="en-US" sz="1600" b="0" i="0" u="none" strike="noStrike" spc="50" dirty="0">
                <a:effectLst/>
                <a:latin typeface="Times New Roman"/>
                <a:cs typeface="Times New Roman"/>
              </a:rPr>
              <a:t>is a probabilistic machine learning algorithm that is commonly used for classification tasks. It is based on the Bayes theorem and assumes that the features are independent and have a Gaussian distribution.</a:t>
            </a:r>
            <a:endParaRPr lang="en-US" sz="1600" dirty="0">
              <a:latin typeface="Times New Roman"/>
              <a:cs typeface="Times New Roman"/>
            </a:endParaRPr>
          </a:p>
          <a:p>
            <a:pPr marL="285750" indent="-285750">
              <a:lnSpc>
                <a:spcPct val="115000"/>
              </a:lnSpc>
              <a:spcAft>
                <a:spcPts val="600"/>
              </a:spcAft>
              <a:buFont typeface="Courier New"/>
              <a:buChar char="o"/>
            </a:pPr>
            <a:r>
              <a:rPr lang="en-US" sz="1600" b="1" spc="50" dirty="0">
                <a:solidFill>
                  <a:schemeClr val="accent1">
                    <a:lumMod val="60000"/>
                    <a:lumOff val="40000"/>
                  </a:schemeClr>
                </a:solidFill>
                <a:latin typeface="Times New Roman"/>
                <a:cs typeface="Times New Roman"/>
              </a:rPr>
              <a:t>Advantages:</a:t>
            </a:r>
            <a:r>
              <a:rPr lang="en-US" sz="1600" b="1" spc="50" dirty="0">
                <a:latin typeface="Times New Roman"/>
                <a:cs typeface="Times New Roman"/>
              </a:rPr>
              <a:t> </a:t>
            </a:r>
            <a:r>
              <a:rPr lang="en-US" sz="1600" spc="50" dirty="0">
                <a:latin typeface="Times New Roman"/>
                <a:cs typeface="Times New Roman"/>
              </a:rPr>
              <a:t>C</a:t>
            </a:r>
            <a:r>
              <a:rPr lang="en-US" sz="1600" b="0" i="0" dirty="0">
                <a:effectLst/>
                <a:latin typeface="Times New Roman"/>
                <a:cs typeface="Times New Roman"/>
              </a:rPr>
              <a:t>an perform reasonably well even with small amounts of training data and can handle datasets with large number of features or attributes.</a:t>
            </a:r>
          </a:p>
          <a:p>
            <a:pPr marL="285750" indent="-285750">
              <a:lnSpc>
                <a:spcPct val="115000"/>
              </a:lnSpc>
              <a:spcAft>
                <a:spcPts val="600"/>
              </a:spcAft>
              <a:buFont typeface="Courier New"/>
              <a:buChar char="o"/>
            </a:pPr>
            <a:r>
              <a:rPr lang="en-US" sz="1600" b="1" spc="50" dirty="0">
                <a:solidFill>
                  <a:schemeClr val="accent1">
                    <a:lumMod val="60000"/>
                    <a:lumOff val="40000"/>
                  </a:schemeClr>
                </a:solidFill>
                <a:latin typeface="Times New Roman"/>
                <a:cs typeface="Times New Roman"/>
              </a:rPr>
              <a:t>Disadvantages:</a:t>
            </a:r>
            <a:r>
              <a:rPr lang="en-US" sz="1600" b="1" spc="50" dirty="0">
                <a:latin typeface="Times New Roman"/>
                <a:cs typeface="Times New Roman"/>
              </a:rPr>
              <a:t> </a:t>
            </a:r>
            <a:r>
              <a:rPr lang="en-US" sz="1600" spc="50" dirty="0">
                <a:latin typeface="Times New Roman"/>
                <a:cs typeface="Times New Roman"/>
              </a:rPr>
              <a:t>A</a:t>
            </a:r>
            <a:r>
              <a:rPr lang="en-US" sz="1600" i="0" dirty="0">
                <a:effectLst/>
                <a:latin typeface="Times New Roman"/>
                <a:cs typeface="Times New Roman"/>
              </a:rPr>
              <a:t>ssumes that all features are independent of each other, and</a:t>
            </a:r>
            <a:r>
              <a:rPr lang="en-US" sz="1600" b="0" i="0" dirty="0">
                <a:effectLst/>
                <a:latin typeface="Times New Roman"/>
                <a:cs typeface="Times New Roman"/>
              </a:rPr>
              <a:t> that the features are normally distributed or follow a specific distribution.</a:t>
            </a:r>
            <a:endParaRPr lang="en-US" sz="1600" i="0" u="none" strike="noStrike" spc="50" dirty="0">
              <a:effectLst/>
              <a:latin typeface="Times New Roman"/>
              <a:cs typeface="Times New Roman"/>
            </a:endParaRPr>
          </a:p>
          <a:p>
            <a:pPr marL="285750" indent="-285750">
              <a:lnSpc>
                <a:spcPct val="115000"/>
              </a:lnSpc>
              <a:spcAft>
                <a:spcPts val="600"/>
              </a:spcAft>
              <a:buFont typeface="Courier New" panose="020B0604020202020204" pitchFamily="34" charset="0"/>
              <a:buChar char="o"/>
            </a:pPr>
            <a:r>
              <a:rPr lang="en-US" sz="1600" spc="50" dirty="0">
                <a:latin typeface="Times New Roman"/>
                <a:cs typeface="Times New Roman"/>
              </a:rPr>
              <a:t>Accuracy on test set </a:t>
            </a:r>
            <a:r>
              <a:rPr lang="en-US" sz="1600" b="1" spc="50" dirty="0">
                <a:solidFill>
                  <a:schemeClr val="accent1">
                    <a:lumMod val="60000"/>
                    <a:lumOff val="40000"/>
                  </a:schemeClr>
                </a:solidFill>
                <a:latin typeface="Times New Roman"/>
                <a:cs typeface="Times New Roman"/>
              </a:rPr>
              <a:t>before hyperparameter tuning</a:t>
            </a:r>
            <a:r>
              <a:rPr lang="en-US" sz="1600" spc="50" dirty="0">
                <a:solidFill>
                  <a:schemeClr val="accent1">
                    <a:lumMod val="60000"/>
                    <a:lumOff val="40000"/>
                  </a:schemeClr>
                </a:solidFill>
                <a:latin typeface="Times New Roman"/>
                <a:cs typeface="Times New Roman"/>
              </a:rPr>
              <a:t>:</a:t>
            </a:r>
            <a:r>
              <a:rPr lang="en-US" sz="1600" spc="50" dirty="0">
                <a:latin typeface="Times New Roman"/>
                <a:cs typeface="Times New Roman"/>
              </a:rPr>
              <a:t> </a:t>
            </a:r>
            <a:r>
              <a:rPr lang="en-US" sz="1600" b="1" spc="50" dirty="0">
                <a:solidFill>
                  <a:schemeClr val="accent1">
                    <a:lumMod val="40000"/>
                    <a:lumOff val="60000"/>
                  </a:schemeClr>
                </a:solidFill>
                <a:latin typeface="Times New Roman"/>
                <a:cs typeface="Times New Roman"/>
              </a:rPr>
              <a:t>83.11%</a:t>
            </a:r>
          </a:p>
          <a:p>
            <a:pPr marL="285750" indent="-285750">
              <a:lnSpc>
                <a:spcPct val="115000"/>
              </a:lnSpc>
              <a:spcAft>
                <a:spcPts val="600"/>
              </a:spcAft>
              <a:buFont typeface="Courier New" panose="020B0604020202020204" pitchFamily="34" charset="0"/>
              <a:buChar char="o"/>
            </a:pPr>
            <a:r>
              <a:rPr lang="en-US" sz="1600" spc="50" dirty="0">
                <a:latin typeface="Times New Roman"/>
                <a:cs typeface="Times New Roman"/>
              </a:rPr>
              <a:t>Accuracy on test set</a:t>
            </a:r>
            <a:r>
              <a:rPr lang="en-US" sz="1600" b="1" spc="50" dirty="0">
                <a:latin typeface="Times New Roman"/>
                <a:cs typeface="Times New Roman"/>
              </a:rPr>
              <a:t> </a:t>
            </a:r>
            <a:r>
              <a:rPr lang="en-US" sz="1600" b="1" spc="50" dirty="0">
                <a:solidFill>
                  <a:schemeClr val="accent1">
                    <a:lumMod val="60000"/>
                    <a:lumOff val="40000"/>
                  </a:schemeClr>
                </a:solidFill>
                <a:latin typeface="Times New Roman"/>
                <a:cs typeface="Times New Roman"/>
              </a:rPr>
              <a:t>after hyperparameter tuning</a:t>
            </a:r>
            <a:r>
              <a:rPr lang="en-US" sz="1600" spc="50" dirty="0">
                <a:latin typeface="Times New Roman"/>
                <a:cs typeface="Times New Roman"/>
              </a:rPr>
              <a:t> using grid search and </a:t>
            </a:r>
            <a:r>
              <a:rPr lang="en-US" sz="1600" b="1" spc="50" dirty="0">
                <a:latin typeface="Times New Roman"/>
                <a:cs typeface="Times New Roman"/>
              </a:rPr>
              <a:t>best feature selection: </a:t>
            </a:r>
            <a:r>
              <a:rPr lang="en-US" sz="1600" b="1" spc="50" dirty="0">
                <a:solidFill>
                  <a:schemeClr val="accent1">
                    <a:lumMod val="40000"/>
                    <a:lumOff val="60000"/>
                  </a:schemeClr>
                </a:solidFill>
                <a:latin typeface="Times New Roman"/>
                <a:cs typeface="Times New Roman"/>
              </a:rPr>
              <a:t>85.84%</a:t>
            </a:r>
          </a:p>
          <a:p>
            <a:pPr marL="15875" indent="-285750">
              <a:lnSpc>
                <a:spcPct val="115000"/>
              </a:lnSpc>
              <a:spcAft>
                <a:spcPts val="600"/>
              </a:spcAft>
              <a:buFont typeface="Courier New" panose="020B0604020202020204" pitchFamily="34" charset="0"/>
              <a:buChar char="o"/>
            </a:pPr>
            <a:endParaRPr lang="en-US" spc="50" dirty="0">
              <a:latin typeface="Times New Roman"/>
              <a:cs typeface="Times New Roman"/>
            </a:endParaRPr>
          </a:p>
          <a:p>
            <a:pPr marL="15875" indent="-285750">
              <a:lnSpc>
                <a:spcPct val="115000"/>
              </a:lnSpc>
              <a:spcAft>
                <a:spcPts val="600"/>
              </a:spcAft>
              <a:buFont typeface="Courier New" panose="020B0604020202020204" pitchFamily="34" charset="0"/>
              <a:buChar char="o"/>
            </a:pPr>
            <a:r>
              <a:rPr lang="en-US" b="1" spc="50" dirty="0">
                <a:latin typeface="Times New Roman"/>
                <a:cs typeface="Times New Roman"/>
              </a:rPr>
              <a:t>AUC value also increased </a:t>
            </a:r>
            <a:r>
              <a:rPr lang="en-US" spc="50" dirty="0">
                <a:latin typeface="Times New Roman"/>
                <a:cs typeface="Times New Roman"/>
              </a:rPr>
              <a:t>from </a:t>
            </a:r>
            <a:r>
              <a:rPr lang="en-US" b="1" spc="50" dirty="0">
                <a:solidFill>
                  <a:schemeClr val="accent1">
                    <a:lumMod val="40000"/>
                    <a:lumOff val="60000"/>
                  </a:schemeClr>
                </a:solidFill>
                <a:latin typeface="Times New Roman"/>
                <a:cs typeface="Times New Roman"/>
              </a:rPr>
              <a:t>0.90 -&gt; 0.94</a:t>
            </a:r>
          </a:p>
          <a:p>
            <a:pPr indent="-269875">
              <a:lnSpc>
                <a:spcPct val="115000"/>
              </a:lnSpc>
              <a:spcAft>
                <a:spcPts val="600"/>
              </a:spcAft>
              <a:buFont typeface="Arial" panose="020B0604020202020204" pitchFamily="34" charset="0"/>
              <a:buChar char="•"/>
            </a:pPr>
            <a:endParaRPr lang="en-US" sz="1400" b="1" spc="50" dirty="0">
              <a:solidFill>
                <a:schemeClr val="accent1">
                  <a:lumMod val="40000"/>
                  <a:lumOff val="60000"/>
                </a:schemeClr>
              </a:solidFill>
            </a:endParaRPr>
          </a:p>
          <a:p>
            <a:pPr indent="-269875">
              <a:lnSpc>
                <a:spcPct val="115000"/>
              </a:lnSpc>
              <a:spcAft>
                <a:spcPts val="600"/>
              </a:spcAft>
              <a:buFont typeface="Arial" panose="020B0604020202020204" pitchFamily="34" charset="0"/>
              <a:buChar char="•"/>
            </a:pPr>
            <a:endParaRPr lang="en-US" sz="1400" b="1" spc="50" dirty="0">
              <a:solidFill>
                <a:schemeClr val="accent1">
                  <a:lumMod val="40000"/>
                  <a:lumOff val="60000"/>
                </a:schemeClr>
              </a:solidFill>
            </a:endParaRPr>
          </a:p>
        </p:txBody>
      </p:sp>
      <p:pic>
        <p:nvPicPr>
          <p:cNvPr id="1026" name="Picture 2">
            <a:extLst>
              <a:ext uri="{FF2B5EF4-FFF2-40B4-BE49-F238E27FC236}">
                <a16:creationId xmlns:a16="http://schemas.microsoft.com/office/drawing/2014/main" id="{750753BB-4B9F-ECA3-3A4E-CC6BD0D77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91" y="1778459"/>
            <a:ext cx="5610225"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174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2" name="Rectangle 11">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5" name="Group 14">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7" name="Rectangle 16">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22" name="Rectangle 21">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5" name="Rectangle 24">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3" name="Rectangle 32">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30">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BB7C329-D137-A44E-9D57-A132954708E4}"/>
              </a:ext>
            </a:extLst>
          </p:cNvPr>
          <p:cNvSpPr>
            <a:spLocks noGrp="1"/>
          </p:cNvSpPr>
          <p:nvPr>
            <p:ph type="title"/>
          </p:nvPr>
        </p:nvSpPr>
        <p:spPr>
          <a:xfrm>
            <a:off x="6439334" y="-1214"/>
            <a:ext cx="5748140" cy="949645"/>
          </a:xfrm>
        </p:spPr>
        <p:txBody>
          <a:bodyPr vert="horz" lIns="91440" tIns="45720" rIns="91440" bIns="45720" rtlCol="0" anchor="b">
            <a:noAutofit/>
          </a:bodyPr>
          <a:lstStyle/>
          <a:p>
            <a:pPr algn="ctr"/>
            <a:r>
              <a:rPr lang="en-US" sz="4000" b="1">
                <a:solidFill>
                  <a:schemeClr val="accent1">
                    <a:lumMod val="40000"/>
                    <a:lumOff val="60000"/>
                  </a:schemeClr>
                </a:solidFill>
              </a:rPr>
              <a:t>DECISION </a:t>
            </a:r>
            <a:r>
              <a:rPr lang="en-US" sz="4000" b="1"/>
              <a:t>TREES</a:t>
            </a:r>
            <a:endParaRPr lang="en-US" sz="4000"/>
          </a:p>
        </p:txBody>
      </p:sp>
      <p:sp>
        <p:nvSpPr>
          <p:cNvPr id="38" name="Freeform: Shape 37">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B839B3AA-2DB8-63DB-689A-6B7DAAF82BDD}"/>
              </a:ext>
            </a:extLst>
          </p:cNvPr>
          <p:cNvSpPr>
            <a:spLocks noGrp="1"/>
          </p:cNvSpPr>
          <p:nvPr>
            <p:ph sz="half" idx="2"/>
          </p:nvPr>
        </p:nvSpPr>
        <p:spPr>
          <a:xfrm>
            <a:off x="6442706" y="948669"/>
            <a:ext cx="5500354" cy="5906395"/>
          </a:xfrm>
        </p:spPr>
        <p:txBody>
          <a:bodyPr vert="horz" lIns="91440" tIns="45720" rIns="91440" bIns="45720" rtlCol="0" anchor="t">
            <a:noAutofit/>
          </a:bodyPr>
          <a:lstStyle/>
          <a:p>
            <a:pPr marL="301625" indent="-285750">
              <a:lnSpc>
                <a:spcPct val="115000"/>
              </a:lnSpc>
              <a:buFont typeface="Courier New" panose="020B0604020202020204" pitchFamily="34" charset="0"/>
              <a:buChar char="o"/>
            </a:pPr>
            <a:r>
              <a:rPr lang="en-US" sz="1700" b="1" dirty="0">
                <a:solidFill>
                  <a:schemeClr val="accent1">
                    <a:lumMod val="60000"/>
                    <a:lumOff val="40000"/>
                  </a:schemeClr>
                </a:solidFill>
                <a:latin typeface="Times New Roman"/>
                <a:cs typeface="Times New Roman"/>
              </a:rPr>
              <a:t>About the model:</a:t>
            </a:r>
            <a:r>
              <a:rPr lang="en-US" sz="1700" dirty="0">
                <a:latin typeface="Times New Roman"/>
                <a:cs typeface="Times New Roman"/>
              </a:rPr>
              <a:t> Non-parametric model that generates splits to increase homogeneity after each split.</a:t>
            </a:r>
          </a:p>
          <a:p>
            <a:pPr marL="301625" indent="-285750">
              <a:lnSpc>
                <a:spcPct val="115000"/>
              </a:lnSpc>
              <a:buFont typeface="Courier New" panose="020B0604020202020204" pitchFamily="34" charset="0"/>
              <a:buChar char="o"/>
            </a:pPr>
            <a:r>
              <a:rPr lang="en-US" sz="1700" b="1" dirty="0">
                <a:solidFill>
                  <a:schemeClr val="accent1">
                    <a:lumMod val="60000"/>
                    <a:lumOff val="40000"/>
                  </a:schemeClr>
                </a:solidFill>
                <a:latin typeface="Times New Roman"/>
                <a:cs typeface="Times New Roman"/>
              </a:rPr>
              <a:t>Why we use this model:</a:t>
            </a:r>
            <a:r>
              <a:rPr lang="en-US" sz="1700" b="1" dirty="0">
                <a:latin typeface="Times New Roman"/>
                <a:cs typeface="Times New Roman"/>
              </a:rPr>
              <a:t> </a:t>
            </a:r>
            <a:r>
              <a:rPr lang="en-US" sz="1700" dirty="0">
                <a:latin typeface="Times New Roman"/>
                <a:cs typeface="Times New Roman"/>
              </a:rPr>
              <a:t>Decision trees are robust to outliers and feature selection is intrinsic, hence the number of predictors used will also reduce. </a:t>
            </a:r>
          </a:p>
          <a:p>
            <a:pPr marL="301625" indent="-285750">
              <a:lnSpc>
                <a:spcPct val="115000"/>
              </a:lnSpc>
              <a:buFont typeface="Courier New" panose="020B0604020202020204" pitchFamily="34" charset="0"/>
              <a:buChar char="o"/>
            </a:pPr>
            <a:r>
              <a:rPr lang="en-US" sz="1700" b="1" dirty="0">
                <a:solidFill>
                  <a:schemeClr val="accent1">
                    <a:lumMod val="60000"/>
                    <a:lumOff val="40000"/>
                  </a:schemeClr>
                </a:solidFill>
                <a:latin typeface="Times New Roman"/>
                <a:cs typeface="Times New Roman"/>
              </a:rPr>
              <a:t>Disadvantage:</a:t>
            </a:r>
            <a:r>
              <a:rPr lang="en-US" sz="1700" dirty="0">
                <a:solidFill>
                  <a:schemeClr val="accent1">
                    <a:lumMod val="60000"/>
                    <a:lumOff val="40000"/>
                  </a:schemeClr>
                </a:solidFill>
                <a:latin typeface="Times New Roman"/>
                <a:cs typeface="Times New Roman"/>
              </a:rPr>
              <a:t> </a:t>
            </a:r>
            <a:r>
              <a:rPr lang="en-US" sz="1700" dirty="0">
                <a:latin typeface="Times New Roman"/>
                <a:cs typeface="Times New Roman"/>
              </a:rPr>
              <a:t>Large trees are prone to overfitting.</a:t>
            </a:r>
          </a:p>
          <a:p>
            <a:pPr marL="301625" indent="-285750">
              <a:lnSpc>
                <a:spcPct val="115000"/>
              </a:lnSpc>
              <a:buFont typeface="Courier New" panose="020B0604020202020204" pitchFamily="34" charset="0"/>
              <a:buChar char="o"/>
            </a:pPr>
            <a:r>
              <a:rPr lang="en-US" sz="1700" b="1" dirty="0">
                <a:solidFill>
                  <a:schemeClr val="accent1">
                    <a:lumMod val="60000"/>
                    <a:lumOff val="40000"/>
                  </a:schemeClr>
                </a:solidFill>
                <a:latin typeface="Times New Roman"/>
                <a:cs typeface="Times New Roman"/>
              </a:rPr>
              <a:t>Hyperparameters used:</a:t>
            </a:r>
            <a:r>
              <a:rPr lang="en-US" sz="1700" dirty="0">
                <a:latin typeface="Times New Roman"/>
                <a:cs typeface="Times New Roman"/>
              </a:rPr>
              <a:t> Criterion= ‘entropy', </a:t>
            </a:r>
            <a:r>
              <a:rPr lang="en-US" sz="1700" dirty="0" err="1">
                <a:latin typeface="Times New Roman"/>
                <a:cs typeface="Times New Roman"/>
              </a:rPr>
              <a:t>max_depth</a:t>
            </a:r>
            <a:r>
              <a:rPr lang="en-US" sz="1700" dirty="0">
                <a:latin typeface="Times New Roman"/>
                <a:cs typeface="Times New Roman"/>
              </a:rPr>
              <a:t>= 8, </a:t>
            </a:r>
            <a:r>
              <a:rPr lang="en-US" sz="1700" dirty="0" err="1">
                <a:latin typeface="Times New Roman"/>
                <a:cs typeface="Times New Roman"/>
              </a:rPr>
              <a:t>max_features</a:t>
            </a:r>
            <a:r>
              <a:rPr lang="en-US" sz="1700" dirty="0">
                <a:latin typeface="Times New Roman"/>
                <a:cs typeface="Times New Roman"/>
              </a:rPr>
              <a:t>= 20, </a:t>
            </a:r>
            <a:r>
              <a:rPr lang="en-US" sz="1700" dirty="0" err="1">
                <a:latin typeface="Times New Roman"/>
                <a:cs typeface="Times New Roman"/>
              </a:rPr>
              <a:t>min_samples_split</a:t>
            </a:r>
            <a:r>
              <a:rPr lang="en-US" sz="1700" dirty="0">
                <a:latin typeface="Times New Roman"/>
                <a:cs typeface="Times New Roman"/>
              </a:rPr>
              <a:t>=4</a:t>
            </a:r>
          </a:p>
          <a:p>
            <a:pPr marL="301625" indent="-285750">
              <a:lnSpc>
                <a:spcPct val="115000"/>
              </a:lnSpc>
              <a:buFont typeface="Courier New" panose="020B0604020202020204" pitchFamily="34" charset="0"/>
              <a:buChar char="o"/>
            </a:pPr>
            <a:r>
              <a:rPr lang="en-US" sz="1700" b="1" dirty="0">
                <a:solidFill>
                  <a:schemeClr val="accent1">
                    <a:lumMod val="60000"/>
                    <a:lumOff val="40000"/>
                  </a:schemeClr>
                </a:solidFill>
                <a:latin typeface="Times New Roman"/>
                <a:cs typeface="Times New Roman"/>
              </a:rPr>
              <a:t>Feature importance:</a:t>
            </a:r>
            <a:r>
              <a:rPr lang="en-US" sz="1700" dirty="0">
                <a:latin typeface="Times New Roman"/>
                <a:cs typeface="Times New Roman"/>
              </a:rPr>
              <a:t> We use the feature importance attribute to calculate the feature importance scores and select the top few features.</a:t>
            </a:r>
          </a:p>
          <a:p>
            <a:pPr marL="301625" indent="-285750">
              <a:lnSpc>
                <a:spcPct val="115000"/>
              </a:lnSpc>
              <a:buFont typeface="Courier New" panose="020B0604020202020204" pitchFamily="34" charset="0"/>
              <a:buChar char="o"/>
            </a:pPr>
            <a:r>
              <a:rPr lang="en-US" sz="1700" b="1" dirty="0">
                <a:solidFill>
                  <a:schemeClr val="accent1">
                    <a:lumMod val="60000"/>
                    <a:lumOff val="40000"/>
                  </a:schemeClr>
                </a:solidFill>
                <a:latin typeface="Times New Roman"/>
                <a:cs typeface="Times New Roman"/>
              </a:rPr>
              <a:t>Accuracies:</a:t>
            </a:r>
            <a:r>
              <a:rPr lang="en-US" sz="1700" b="1" dirty="0">
                <a:latin typeface="Times New Roman"/>
                <a:cs typeface="Times New Roman"/>
              </a:rPr>
              <a:t> </a:t>
            </a:r>
            <a:r>
              <a:rPr lang="en-US" sz="1700" dirty="0">
                <a:latin typeface="Times New Roman"/>
                <a:cs typeface="Times New Roman"/>
              </a:rPr>
              <a:t>Training accuracy comes to </a:t>
            </a:r>
            <a:r>
              <a:rPr lang="en-US" sz="1700" b="1" dirty="0">
                <a:solidFill>
                  <a:schemeClr val="accent1">
                    <a:lumMod val="60000"/>
                    <a:lumOff val="40000"/>
                  </a:schemeClr>
                </a:solidFill>
                <a:latin typeface="Times New Roman"/>
                <a:cs typeface="Times New Roman"/>
              </a:rPr>
              <a:t>99%</a:t>
            </a:r>
            <a:r>
              <a:rPr lang="en-US" sz="1700" dirty="0">
                <a:solidFill>
                  <a:schemeClr val="accent1">
                    <a:lumMod val="60000"/>
                    <a:lumOff val="40000"/>
                  </a:schemeClr>
                </a:solidFill>
                <a:latin typeface="Times New Roman"/>
                <a:cs typeface="Times New Roman"/>
              </a:rPr>
              <a:t> </a:t>
            </a:r>
            <a:r>
              <a:rPr lang="en-US" sz="1700" dirty="0">
                <a:latin typeface="Times New Roman"/>
                <a:cs typeface="Times New Roman"/>
              </a:rPr>
              <a:t>while testing accuracy is </a:t>
            </a:r>
            <a:r>
              <a:rPr lang="en-US" sz="1700" b="1" dirty="0">
                <a:solidFill>
                  <a:schemeClr val="accent1">
                    <a:lumMod val="60000"/>
                    <a:lumOff val="40000"/>
                  </a:schemeClr>
                </a:solidFill>
                <a:latin typeface="Times New Roman"/>
                <a:cs typeface="Times New Roman"/>
              </a:rPr>
              <a:t>85%</a:t>
            </a:r>
          </a:p>
          <a:p>
            <a:pPr marL="0" indent="-269875">
              <a:lnSpc>
                <a:spcPct val="115000"/>
              </a:lnSpc>
            </a:pPr>
            <a:endParaRPr lang="en-US" sz="1100" dirty="0"/>
          </a:p>
        </p:txBody>
      </p:sp>
      <p:pic>
        <p:nvPicPr>
          <p:cNvPr id="3074" name="Picture 2">
            <a:extLst>
              <a:ext uri="{FF2B5EF4-FFF2-40B4-BE49-F238E27FC236}">
                <a16:creationId xmlns:a16="http://schemas.microsoft.com/office/drawing/2014/main" id="{31719E09-83E9-1120-A13F-FA741E7AC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40" y="1361706"/>
            <a:ext cx="5610225"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01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3080" name="Rectangle 3079">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081" name="Oval 3080">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082" name="Oval 3081">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3083" name="Group 3082">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3085" name="Rectangle 3084">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086" name="Rectangle 3085">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084" name="Rectangle 3083">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088" name="Rectangle 3087">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3090" name="Rectangle 3089">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92" name="Group 3091">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3093" name="Rectangle 3092">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Oval 3093">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Oval 3094">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96" name="Group 3095">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101" name="Rectangle 3100">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Rectangle 3101">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7" name="Group 3096">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099" name="Rectangle 3098">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Rectangle 3099">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98" name="Rectangle 3097">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04" name="Rectangle 3103">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90FA15D8-927D-C043-7AF9-560B43AD7A4F}"/>
              </a:ext>
            </a:extLst>
          </p:cNvPr>
          <p:cNvSpPr>
            <a:spLocks noGrp="1"/>
          </p:cNvSpPr>
          <p:nvPr>
            <p:ph type="title"/>
          </p:nvPr>
        </p:nvSpPr>
        <p:spPr>
          <a:xfrm>
            <a:off x="6395388" y="265472"/>
            <a:ext cx="5863158" cy="812334"/>
          </a:xfrm>
        </p:spPr>
        <p:txBody>
          <a:bodyPr vert="horz" lIns="91440" tIns="45720" rIns="91440" bIns="45720" rtlCol="0" anchor="b">
            <a:noAutofit/>
          </a:bodyPr>
          <a:lstStyle/>
          <a:p>
            <a:pPr algn="ctr"/>
            <a:r>
              <a:rPr lang="en-US" sz="4000" b="1">
                <a:solidFill>
                  <a:schemeClr val="accent1">
                    <a:lumMod val="40000"/>
                    <a:lumOff val="60000"/>
                  </a:schemeClr>
                </a:solidFill>
              </a:rPr>
              <a:t>RANDOM</a:t>
            </a:r>
            <a:r>
              <a:rPr lang="en-US" sz="4000" b="1"/>
              <a:t> FOREST</a:t>
            </a:r>
            <a:endParaRPr lang="en-US" sz="4000"/>
          </a:p>
        </p:txBody>
      </p:sp>
      <p:sp>
        <p:nvSpPr>
          <p:cNvPr id="3106" name="Freeform: Shape 3105">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39AC9DFE-8A95-142C-9D55-2D56478517D3}"/>
              </a:ext>
            </a:extLst>
          </p:cNvPr>
          <p:cNvSpPr txBox="1"/>
          <p:nvPr/>
        </p:nvSpPr>
        <p:spPr>
          <a:xfrm>
            <a:off x="6686859" y="1080886"/>
            <a:ext cx="5136676" cy="5438060"/>
          </a:xfrm>
          <a:prstGeom prst="rect">
            <a:avLst/>
          </a:prstGeom>
        </p:spPr>
        <p:txBody>
          <a:bodyPr vert="horz" lIns="91440" tIns="45720" rIns="91440" bIns="45720" rtlCol="0" anchor="t">
            <a:noAutofit/>
          </a:bodyPr>
          <a:lstStyle/>
          <a:p>
            <a:pPr marL="285750" indent="-285750">
              <a:lnSpc>
                <a:spcPct val="115000"/>
              </a:lnSpc>
              <a:buFont typeface="Courier New"/>
              <a:buChar char="o"/>
            </a:pPr>
            <a:r>
              <a:rPr lang="en-US" sz="1700" b="1" i="0" spc="50" dirty="0">
                <a:solidFill>
                  <a:schemeClr val="accent1">
                    <a:lumMod val="40000"/>
                    <a:lumOff val="60000"/>
                  </a:schemeClr>
                </a:solidFill>
                <a:effectLst/>
                <a:latin typeface="Times New Roman"/>
                <a:cs typeface="Times New Roman"/>
              </a:rPr>
              <a:t>Random Forest </a:t>
            </a:r>
            <a:r>
              <a:rPr lang="en-US" sz="1700" b="0" i="0" spc="50" dirty="0">
                <a:effectLst/>
                <a:latin typeface="Times New Roman"/>
                <a:cs typeface="Times New Roman"/>
              </a:rPr>
              <a:t>is a popular machine learning algorithm used for both classification and regression tasks. It is an ensemble method that combines multiple decision trees to create a more accurate and robust prediction model.</a:t>
            </a:r>
            <a:endParaRPr lang="en-US" sz="1700" dirty="0">
              <a:latin typeface="Times New Roman"/>
              <a:cs typeface="Times New Roman"/>
            </a:endParaRPr>
          </a:p>
          <a:p>
            <a:pPr marL="285750" indent="-285750">
              <a:lnSpc>
                <a:spcPct val="115000"/>
              </a:lnSpc>
              <a:spcAft>
                <a:spcPts val="600"/>
              </a:spcAft>
              <a:buFont typeface="Courier New" panose="020B0604020202020204" pitchFamily="34" charset="0"/>
              <a:buChar char="o"/>
            </a:pPr>
            <a:r>
              <a:rPr lang="en-US" sz="1700" b="1" spc="50" dirty="0">
                <a:solidFill>
                  <a:schemeClr val="accent1">
                    <a:lumMod val="60000"/>
                    <a:lumOff val="40000"/>
                  </a:schemeClr>
                </a:solidFill>
                <a:latin typeface="Times New Roman"/>
                <a:cs typeface="Times New Roman"/>
              </a:rPr>
              <a:t>Advantages:</a:t>
            </a:r>
            <a:r>
              <a:rPr lang="en-US" sz="1700" b="1" spc="50" dirty="0">
                <a:latin typeface="Times New Roman"/>
                <a:cs typeface="Times New Roman"/>
              </a:rPr>
              <a:t> </a:t>
            </a:r>
            <a:r>
              <a:rPr lang="en-US" sz="1700" spc="50" dirty="0">
                <a:latin typeface="Times New Roman"/>
                <a:cs typeface="Times New Roman"/>
              </a:rPr>
              <a:t>Provides robust and accurate predictions, can handle dataset with large number of features, robust to noise and outliers</a:t>
            </a:r>
          </a:p>
          <a:p>
            <a:pPr marL="285750" indent="-285750">
              <a:lnSpc>
                <a:spcPct val="115000"/>
              </a:lnSpc>
              <a:spcAft>
                <a:spcPts val="600"/>
              </a:spcAft>
              <a:buFont typeface="Courier New" panose="020B0604020202020204" pitchFamily="34" charset="0"/>
              <a:buChar char="o"/>
            </a:pPr>
            <a:r>
              <a:rPr lang="en-US" sz="1700" b="1" spc="50" dirty="0">
                <a:solidFill>
                  <a:schemeClr val="accent1">
                    <a:lumMod val="60000"/>
                    <a:lumOff val="40000"/>
                  </a:schemeClr>
                </a:solidFill>
                <a:latin typeface="Times New Roman"/>
                <a:cs typeface="Times New Roman"/>
              </a:rPr>
              <a:t>Disadvantages:</a:t>
            </a:r>
            <a:r>
              <a:rPr lang="en-US" sz="1700" b="1" spc="50" dirty="0">
                <a:latin typeface="Times New Roman"/>
                <a:cs typeface="Times New Roman"/>
              </a:rPr>
              <a:t> </a:t>
            </a:r>
            <a:r>
              <a:rPr lang="en-US" sz="1700" b="0" i="0" spc="50" dirty="0">
                <a:effectLst/>
                <a:latin typeface="Times New Roman"/>
                <a:cs typeface="Times New Roman"/>
              </a:rPr>
              <a:t>Prediction speed can be slow and its </a:t>
            </a:r>
            <a:r>
              <a:rPr lang="en-US" sz="1700" b="0" i="0" spc="50" dirty="0" err="1">
                <a:effectLst/>
                <a:latin typeface="Times New Roman"/>
                <a:cs typeface="Times New Roman"/>
              </a:rPr>
              <a:t>computationaly</a:t>
            </a:r>
            <a:r>
              <a:rPr lang="en-US" sz="1700" b="0" i="0" spc="50" dirty="0">
                <a:effectLst/>
                <a:latin typeface="Times New Roman"/>
                <a:cs typeface="Times New Roman"/>
              </a:rPr>
              <a:t> expensive.</a:t>
            </a:r>
          </a:p>
          <a:p>
            <a:pPr marL="285750" indent="-285750">
              <a:lnSpc>
                <a:spcPct val="115000"/>
              </a:lnSpc>
              <a:spcAft>
                <a:spcPts val="600"/>
              </a:spcAft>
              <a:buFont typeface="Courier New" panose="020B0604020202020204" pitchFamily="34" charset="0"/>
              <a:buChar char="o"/>
            </a:pPr>
            <a:r>
              <a:rPr lang="en-US" sz="1700" b="1" spc="50" dirty="0">
                <a:solidFill>
                  <a:schemeClr val="accent1">
                    <a:lumMod val="60000"/>
                    <a:lumOff val="40000"/>
                  </a:schemeClr>
                </a:solidFill>
                <a:latin typeface="Times New Roman"/>
                <a:cs typeface="Times New Roman"/>
              </a:rPr>
              <a:t>Hyperparameters used:</a:t>
            </a:r>
            <a:r>
              <a:rPr lang="en-US" sz="1700" spc="50" dirty="0">
                <a:latin typeface="Times New Roman"/>
                <a:cs typeface="Times New Roman"/>
              </a:rPr>
              <a:t> </a:t>
            </a:r>
            <a:r>
              <a:rPr lang="en-IN" sz="1700" b="1" dirty="0" err="1">
                <a:effectLst/>
                <a:latin typeface="Times New Roman"/>
                <a:cs typeface="Times New Roman"/>
              </a:rPr>
              <a:t>max_depth</a:t>
            </a:r>
            <a:r>
              <a:rPr lang="en-IN" sz="1700" b="1" dirty="0">
                <a:effectLst/>
                <a:latin typeface="Times New Roman"/>
                <a:cs typeface="Times New Roman"/>
              </a:rPr>
              <a:t>=20, </a:t>
            </a:r>
            <a:r>
              <a:rPr lang="en-IN" sz="1700" b="1" dirty="0" err="1">
                <a:effectLst/>
                <a:latin typeface="Times New Roman"/>
                <a:cs typeface="Times New Roman"/>
              </a:rPr>
              <a:t>max_features</a:t>
            </a:r>
            <a:r>
              <a:rPr lang="en-IN" sz="1700" b="1" dirty="0">
                <a:effectLst/>
                <a:latin typeface="Times New Roman"/>
                <a:cs typeface="Times New Roman"/>
              </a:rPr>
              <a:t>=3, </a:t>
            </a:r>
            <a:r>
              <a:rPr lang="en-IN" sz="1700" b="1" dirty="0" err="1">
                <a:effectLst/>
                <a:latin typeface="Times New Roman"/>
                <a:cs typeface="Times New Roman"/>
              </a:rPr>
              <a:t>min_samples_leaf</a:t>
            </a:r>
            <a:r>
              <a:rPr lang="en-IN" sz="1700" b="1" dirty="0">
                <a:effectLst/>
                <a:latin typeface="Times New Roman"/>
                <a:cs typeface="Times New Roman"/>
              </a:rPr>
              <a:t>=2 </a:t>
            </a:r>
            <a:r>
              <a:rPr lang="en-IN" sz="1700" b="1" dirty="0" err="1">
                <a:effectLst/>
                <a:latin typeface="Times New Roman"/>
                <a:cs typeface="Times New Roman"/>
              </a:rPr>
              <a:t>min_samples_split</a:t>
            </a:r>
            <a:r>
              <a:rPr lang="en-IN" sz="1700" b="1" dirty="0">
                <a:effectLst/>
                <a:latin typeface="Times New Roman"/>
                <a:cs typeface="Times New Roman"/>
              </a:rPr>
              <a:t>=8, </a:t>
            </a:r>
            <a:r>
              <a:rPr lang="en-IN" sz="1700" b="1" dirty="0" err="1">
                <a:effectLst/>
                <a:latin typeface="Times New Roman"/>
                <a:cs typeface="Times New Roman"/>
              </a:rPr>
              <a:t>n_estimators</a:t>
            </a:r>
            <a:r>
              <a:rPr lang="en-IN" sz="1700" b="1" dirty="0">
                <a:effectLst/>
                <a:latin typeface="Times New Roman"/>
                <a:cs typeface="Times New Roman"/>
              </a:rPr>
              <a:t>=</a:t>
            </a:r>
            <a:r>
              <a:rPr lang="en-IN" sz="1700" b="1" dirty="0">
                <a:latin typeface="Times New Roman"/>
                <a:cs typeface="Times New Roman"/>
              </a:rPr>
              <a:t>50</a:t>
            </a:r>
            <a:endParaRPr lang="en-IN" sz="1700" b="1" dirty="0">
              <a:effectLst/>
              <a:latin typeface="Times New Roman"/>
              <a:cs typeface="Times New Roman"/>
            </a:endParaRPr>
          </a:p>
          <a:p>
            <a:pPr marL="15875" indent="-285750">
              <a:lnSpc>
                <a:spcPct val="115000"/>
              </a:lnSpc>
              <a:spcAft>
                <a:spcPts val="600"/>
              </a:spcAft>
              <a:buFont typeface="Courier New" panose="020B0604020202020204" pitchFamily="34" charset="0"/>
              <a:buChar char="o"/>
            </a:pPr>
            <a:r>
              <a:rPr lang="en-US" sz="1700" b="1" spc="50" dirty="0">
                <a:latin typeface="Times New Roman"/>
                <a:cs typeface="Times New Roman"/>
              </a:rPr>
              <a:t>Accuracy of the model on </a:t>
            </a:r>
            <a:r>
              <a:rPr lang="en-US" sz="1700" b="1" spc="50" dirty="0">
                <a:solidFill>
                  <a:schemeClr val="accent1">
                    <a:lumMod val="60000"/>
                    <a:lumOff val="40000"/>
                  </a:schemeClr>
                </a:solidFill>
                <a:latin typeface="Times New Roman"/>
                <a:cs typeface="Times New Roman"/>
              </a:rPr>
              <a:t>train set: 99.41%</a:t>
            </a:r>
          </a:p>
          <a:p>
            <a:pPr marL="15875" indent="-285750">
              <a:lnSpc>
                <a:spcPct val="115000"/>
              </a:lnSpc>
              <a:spcAft>
                <a:spcPts val="600"/>
              </a:spcAft>
              <a:buFont typeface="Courier New" panose="020B0604020202020204" pitchFamily="34" charset="0"/>
              <a:buChar char="o"/>
            </a:pPr>
            <a:r>
              <a:rPr lang="en-US" sz="1700" b="1" spc="50" dirty="0">
                <a:latin typeface="Times New Roman"/>
                <a:cs typeface="Times New Roman"/>
              </a:rPr>
              <a:t>Accuracy of the model on </a:t>
            </a:r>
            <a:r>
              <a:rPr lang="en-US" sz="1700" b="1" spc="50" dirty="0">
                <a:solidFill>
                  <a:schemeClr val="accent1">
                    <a:lumMod val="60000"/>
                    <a:lumOff val="40000"/>
                  </a:schemeClr>
                </a:solidFill>
                <a:latin typeface="Times New Roman"/>
                <a:cs typeface="Times New Roman"/>
              </a:rPr>
              <a:t>test set: 90.41%</a:t>
            </a:r>
          </a:p>
          <a:p>
            <a:pPr indent="-269875">
              <a:lnSpc>
                <a:spcPct val="115000"/>
              </a:lnSpc>
              <a:spcAft>
                <a:spcPts val="600"/>
              </a:spcAft>
              <a:buFont typeface="Arial" panose="020B0604020202020204" pitchFamily="34" charset="0"/>
              <a:buChar char="•"/>
            </a:pPr>
            <a:endParaRPr lang="en-US" sz="1400" b="1" spc="50" dirty="0"/>
          </a:p>
          <a:p>
            <a:pPr indent="-269875">
              <a:lnSpc>
                <a:spcPct val="115000"/>
              </a:lnSpc>
              <a:spcAft>
                <a:spcPts val="600"/>
              </a:spcAft>
              <a:buFont typeface="Arial" panose="020B0604020202020204" pitchFamily="34" charset="0"/>
              <a:buChar char="•"/>
            </a:pPr>
            <a:endParaRPr lang="en-US" sz="1400" b="1" spc="50" dirty="0"/>
          </a:p>
        </p:txBody>
      </p:sp>
      <p:pic>
        <p:nvPicPr>
          <p:cNvPr id="4098" name="Picture 2">
            <a:extLst>
              <a:ext uri="{FF2B5EF4-FFF2-40B4-BE49-F238E27FC236}">
                <a16:creationId xmlns:a16="http://schemas.microsoft.com/office/drawing/2014/main" id="{D5400DF2-9245-D926-C801-BD6AE8A42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66" y="1747966"/>
            <a:ext cx="6135537" cy="393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151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0" name="Rectangle 4102">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1" name="Group 4104">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4122" name="Rectangle 4105">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3" name="Oval 4106">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4" name="Oval 4107">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09" name="Group 4108">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125" name="Rectangle 4113">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6" name="Rectangle 4114">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10" name="Group 4109">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127" name="Rectangle 4111">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8" name="Rectangle 4112">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29" name="Rectangle 4110">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0" name="Rectangle 4116">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6403172E-B12D-146E-45D8-DD5CB199D717}"/>
              </a:ext>
            </a:extLst>
          </p:cNvPr>
          <p:cNvSpPr>
            <a:spLocks noGrp="1"/>
          </p:cNvSpPr>
          <p:nvPr>
            <p:ph type="title"/>
          </p:nvPr>
        </p:nvSpPr>
        <p:spPr>
          <a:xfrm>
            <a:off x="6314271" y="-345471"/>
            <a:ext cx="5873427" cy="1182074"/>
          </a:xfrm>
        </p:spPr>
        <p:txBody>
          <a:bodyPr vert="horz" lIns="91440" tIns="45720" rIns="91440" bIns="45720" rtlCol="0" anchor="b">
            <a:noAutofit/>
          </a:bodyPr>
          <a:lstStyle/>
          <a:p>
            <a:pPr algn="ctr"/>
            <a:r>
              <a:rPr lang="en-US" sz="4000" b="1">
                <a:solidFill>
                  <a:schemeClr val="accent1">
                    <a:lumMod val="40000"/>
                    <a:lumOff val="60000"/>
                  </a:schemeClr>
                </a:solidFill>
              </a:rPr>
              <a:t>GRADIENT</a:t>
            </a:r>
            <a:r>
              <a:rPr lang="en-US" sz="4000" b="1">
                <a:solidFill>
                  <a:schemeClr val="accent1">
                    <a:lumMod val="60000"/>
                    <a:lumOff val="40000"/>
                  </a:schemeClr>
                </a:solidFill>
              </a:rPr>
              <a:t> </a:t>
            </a:r>
            <a:r>
              <a:rPr lang="en-US" sz="4000" b="1"/>
              <a:t>BOOST</a:t>
            </a:r>
            <a:endParaRPr lang="en-IN" sz="4000"/>
          </a:p>
        </p:txBody>
      </p:sp>
      <p:sp>
        <p:nvSpPr>
          <p:cNvPr id="4119" name="Freeform: Shape 4118">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F551F1F-440A-831D-5080-1080D478558F}"/>
              </a:ext>
            </a:extLst>
          </p:cNvPr>
          <p:cNvSpPr>
            <a:spLocks noGrp="1"/>
          </p:cNvSpPr>
          <p:nvPr>
            <p:ph idx="1"/>
          </p:nvPr>
        </p:nvSpPr>
        <p:spPr>
          <a:xfrm>
            <a:off x="6553428" y="907622"/>
            <a:ext cx="5519029" cy="5530499"/>
          </a:xfrm>
        </p:spPr>
        <p:txBody>
          <a:bodyPr vert="horz" lIns="91440" tIns="45720" rIns="91440" bIns="45720" rtlCol="0" anchor="t">
            <a:noAutofit/>
          </a:bodyPr>
          <a:lstStyle/>
          <a:p>
            <a:pPr marL="342900" indent="-342900">
              <a:lnSpc>
                <a:spcPct val="115000"/>
              </a:lnSpc>
              <a:buFont typeface="Courier New" panose="020B0604020202020204" pitchFamily="34" charset="0"/>
              <a:buChar char="o"/>
            </a:pPr>
            <a:r>
              <a:rPr lang="en-US" b="1" i="0" dirty="0">
                <a:effectLst/>
                <a:latin typeface="Times New Roman"/>
                <a:cs typeface="Times New Roman"/>
              </a:rPr>
              <a:t>Gradient boosting </a:t>
            </a:r>
            <a:r>
              <a:rPr lang="en-US" b="0" i="0" dirty="0">
                <a:effectLst/>
                <a:latin typeface="Times New Roman"/>
                <a:cs typeface="Times New Roman"/>
              </a:rPr>
              <a:t>is an ensemble technique where multiple weak learners (often decision trees) are sequentially combined to create a more accurate and robust predictive model.</a:t>
            </a:r>
            <a:r>
              <a:rPr lang="en-US" dirty="0">
                <a:latin typeface="Times New Roman"/>
                <a:cs typeface="Times New Roman"/>
              </a:rPr>
              <a:t> </a:t>
            </a:r>
          </a:p>
          <a:p>
            <a:pPr marL="342900" indent="-342900">
              <a:lnSpc>
                <a:spcPct val="115000"/>
              </a:lnSpc>
              <a:spcAft>
                <a:spcPts val="600"/>
              </a:spcAft>
              <a:buFont typeface="Courier New" panose="020B0604020202020204" pitchFamily="34" charset="0"/>
              <a:buChar char="o"/>
            </a:pPr>
            <a:r>
              <a:rPr lang="en-US" b="1" spc="50" dirty="0">
                <a:solidFill>
                  <a:schemeClr val="accent1">
                    <a:lumMod val="60000"/>
                    <a:lumOff val="40000"/>
                  </a:schemeClr>
                </a:solidFill>
                <a:latin typeface="Times New Roman"/>
                <a:cs typeface="Times New Roman"/>
              </a:rPr>
              <a:t>Advantages:</a:t>
            </a:r>
            <a:r>
              <a:rPr lang="en-US" b="1" spc="50" dirty="0">
                <a:latin typeface="Times New Roman"/>
                <a:cs typeface="Times New Roman"/>
              </a:rPr>
              <a:t> </a:t>
            </a:r>
            <a:r>
              <a:rPr lang="en-US" spc="50" dirty="0">
                <a:latin typeface="Times New Roman"/>
                <a:cs typeface="Times New Roman"/>
              </a:rPr>
              <a:t>High accuracy, handles </a:t>
            </a:r>
            <a:r>
              <a:rPr lang="en-US" dirty="0">
                <a:latin typeface="Times New Roman"/>
                <a:cs typeface="Times New Roman"/>
              </a:rPr>
              <a:t>different kinds of data, </a:t>
            </a:r>
            <a:r>
              <a:rPr lang="en-US" spc="50" dirty="0">
                <a:latin typeface="Times New Roman"/>
                <a:cs typeface="Times New Roman"/>
              </a:rPr>
              <a:t>wide range of </a:t>
            </a:r>
            <a:r>
              <a:rPr lang="en-US" dirty="0">
                <a:latin typeface="Times New Roman"/>
                <a:cs typeface="Times New Roman"/>
              </a:rPr>
              <a:t>hyperparameters</a:t>
            </a:r>
            <a:r>
              <a:rPr lang="en-US" spc="50" dirty="0">
                <a:latin typeface="Times New Roman"/>
                <a:cs typeface="Times New Roman"/>
              </a:rPr>
              <a:t> for customization, provides feature importance scores.</a:t>
            </a:r>
            <a:endParaRPr lang="en-US" b="1" spc="50" dirty="0">
              <a:latin typeface="Times New Roman"/>
              <a:cs typeface="Times New Roman"/>
            </a:endParaRPr>
          </a:p>
          <a:p>
            <a:pPr marL="342900" indent="-342900">
              <a:lnSpc>
                <a:spcPct val="115000"/>
              </a:lnSpc>
              <a:spcAft>
                <a:spcPts val="600"/>
              </a:spcAft>
              <a:buFont typeface="Courier New" panose="020B0604020202020204" pitchFamily="34" charset="0"/>
              <a:buChar char="o"/>
            </a:pPr>
            <a:r>
              <a:rPr lang="en-US" b="1" spc="50" dirty="0">
                <a:solidFill>
                  <a:schemeClr val="accent1">
                    <a:lumMod val="60000"/>
                    <a:lumOff val="40000"/>
                  </a:schemeClr>
                </a:solidFill>
                <a:latin typeface="Times New Roman"/>
                <a:cs typeface="Times New Roman"/>
              </a:rPr>
              <a:t>Disadvantages:</a:t>
            </a:r>
            <a:r>
              <a:rPr lang="en-US" b="1" spc="50" dirty="0">
                <a:latin typeface="Times New Roman"/>
                <a:cs typeface="Times New Roman"/>
              </a:rPr>
              <a:t> </a:t>
            </a:r>
            <a:r>
              <a:rPr lang="en-US" spc="50" dirty="0">
                <a:latin typeface="Times New Roman"/>
                <a:cs typeface="Times New Roman"/>
              </a:rPr>
              <a:t>Highly complex, potential overfitting, require significant computational resources.</a:t>
            </a:r>
          </a:p>
          <a:p>
            <a:pPr marL="342900" indent="-342900">
              <a:buFont typeface="Courier New" panose="020B0604020202020204" pitchFamily="34" charset="0"/>
              <a:buChar char="o"/>
            </a:pPr>
            <a:r>
              <a:rPr lang="en-US" b="1" spc="50" dirty="0">
                <a:solidFill>
                  <a:schemeClr val="accent1">
                    <a:lumMod val="60000"/>
                    <a:lumOff val="40000"/>
                  </a:schemeClr>
                </a:solidFill>
                <a:latin typeface="Times New Roman"/>
                <a:cs typeface="Times New Roman"/>
              </a:rPr>
              <a:t>Hyperparameters used:</a:t>
            </a:r>
            <a:r>
              <a:rPr lang="en-US" b="1" spc="50" dirty="0">
                <a:latin typeface="Times New Roman"/>
                <a:cs typeface="Times New Roman"/>
              </a:rPr>
              <a:t> </a:t>
            </a:r>
            <a:r>
              <a:rPr lang="en-US" dirty="0" err="1">
                <a:effectLst/>
                <a:latin typeface="Times New Roman"/>
                <a:cs typeface="Times New Roman"/>
              </a:rPr>
              <a:t>learning_rate</a:t>
            </a:r>
            <a:r>
              <a:rPr lang="en-US" dirty="0">
                <a:effectLst/>
                <a:latin typeface="Times New Roman"/>
                <a:cs typeface="Times New Roman"/>
              </a:rPr>
              <a:t>= 0.2, </a:t>
            </a:r>
            <a:r>
              <a:rPr lang="en-US" dirty="0" err="1">
                <a:effectLst/>
                <a:latin typeface="Times New Roman"/>
                <a:cs typeface="Times New Roman"/>
              </a:rPr>
              <a:t>max_depth</a:t>
            </a:r>
            <a:r>
              <a:rPr lang="en-US" dirty="0">
                <a:effectLst/>
                <a:latin typeface="Times New Roman"/>
                <a:cs typeface="Times New Roman"/>
              </a:rPr>
              <a:t>= 3, </a:t>
            </a:r>
            <a:r>
              <a:rPr lang="en-US" dirty="0" err="1">
                <a:effectLst/>
                <a:latin typeface="Times New Roman"/>
                <a:cs typeface="Times New Roman"/>
              </a:rPr>
              <a:t>min_samples_leaf</a:t>
            </a:r>
            <a:r>
              <a:rPr lang="en-US" dirty="0">
                <a:effectLst/>
                <a:latin typeface="Times New Roman"/>
                <a:cs typeface="Times New Roman"/>
              </a:rPr>
              <a:t>=0.4, </a:t>
            </a:r>
            <a:r>
              <a:rPr lang="en-US" dirty="0" err="1">
                <a:effectLst/>
                <a:latin typeface="Times New Roman"/>
                <a:cs typeface="Times New Roman"/>
              </a:rPr>
              <a:t>min_samples_split</a:t>
            </a:r>
            <a:r>
              <a:rPr lang="en-US" dirty="0">
                <a:effectLst/>
                <a:latin typeface="Times New Roman"/>
                <a:cs typeface="Times New Roman"/>
              </a:rPr>
              <a:t>=</a:t>
            </a:r>
            <a:r>
              <a:rPr lang="en-US" dirty="0">
                <a:latin typeface="Times New Roman"/>
                <a:cs typeface="Times New Roman"/>
              </a:rPr>
              <a:t>1.0</a:t>
            </a:r>
            <a:r>
              <a:rPr lang="en-US" dirty="0">
                <a:effectLst/>
                <a:latin typeface="Times New Roman"/>
                <a:cs typeface="Times New Roman"/>
              </a:rPr>
              <a:t>, </a:t>
            </a:r>
            <a:r>
              <a:rPr lang="en-US" dirty="0" err="1">
                <a:effectLst/>
                <a:latin typeface="Times New Roman"/>
                <a:cs typeface="Times New Roman"/>
              </a:rPr>
              <a:t>n_estimators</a:t>
            </a:r>
            <a:r>
              <a:rPr lang="en-US" dirty="0">
                <a:effectLst/>
                <a:latin typeface="Times New Roman"/>
                <a:cs typeface="Times New Roman"/>
              </a:rPr>
              <a:t> =150</a:t>
            </a:r>
          </a:p>
          <a:p>
            <a:pPr marL="342900" indent="-342900">
              <a:lnSpc>
                <a:spcPct val="115000"/>
              </a:lnSpc>
              <a:spcAft>
                <a:spcPts val="600"/>
              </a:spcAft>
              <a:buFont typeface="Courier New" panose="020B0604020202020204" pitchFamily="34" charset="0"/>
              <a:buChar char="o"/>
            </a:pPr>
            <a:r>
              <a:rPr lang="en-US" spc="50" dirty="0">
                <a:latin typeface="Times New Roman"/>
                <a:cs typeface="Times New Roman"/>
              </a:rPr>
              <a:t>Accuracy of the model on </a:t>
            </a:r>
            <a:r>
              <a:rPr lang="en-US" b="1" spc="50" dirty="0">
                <a:solidFill>
                  <a:schemeClr val="accent1">
                    <a:lumMod val="60000"/>
                    <a:lumOff val="40000"/>
                  </a:schemeClr>
                </a:solidFill>
                <a:latin typeface="Times New Roman"/>
                <a:cs typeface="Times New Roman"/>
              </a:rPr>
              <a:t>train set: 88.41%</a:t>
            </a:r>
          </a:p>
          <a:p>
            <a:pPr marL="342900" indent="-285750">
              <a:lnSpc>
                <a:spcPct val="115000"/>
              </a:lnSpc>
              <a:spcAft>
                <a:spcPts val="600"/>
              </a:spcAft>
              <a:buFont typeface="Courier New" panose="020B0604020202020204" pitchFamily="34" charset="0"/>
              <a:buChar char="o"/>
            </a:pPr>
            <a:r>
              <a:rPr lang="en-US" spc="50" dirty="0">
                <a:latin typeface="Times New Roman"/>
                <a:cs typeface="Times New Roman"/>
              </a:rPr>
              <a:t>Accuracy of the model on </a:t>
            </a:r>
            <a:r>
              <a:rPr lang="en-US" b="1" spc="50" dirty="0">
                <a:solidFill>
                  <a:schemeClr val="accent1">
                    <a:lumMod val="60000"/>
                    <a:lumOff val="40000"/>
                  </a:schemeClr>
                </a:solidFill>
                <a:latin typeface="Times New Roman"/>
                <a:cs typeface="Times New Roman"/>
              </a:rPr>
              <a:t>test set: 85.84%</a:t>
            </a:r>
          </a:p>
          <a:p>
            <a:pPr marL="269875" indent="-269875">
              <a:lnSpc>
                <a:spcPct val="115000"/>
              </a:lnSpc>
              <a:spcAft>
                <a:spcPts val="600"/>
              </a:spcAft>
            </a:pPr>
            <a:endParaRPr lang="en-IN" sz="1400" dirty="0"/>
          </a:p>
        </p:txBody>
      </p:sp>
      <p:pic>
        <p:nvPicPr>
          <p:cNvPr id="2050" name="Picture 2">
            <a:extLst>
              <a:ext uri="{FF2B5EF4-FFF2-40B4-BE49-F238E27FC236}">
                <a16:creationId xmlns:a16="http://schemas.microsoft.com/office/drawing/2014/main" id="{CFA9468C-E882-CD0C-81FC-055DB92A1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01" y="1426618"/>
            <a:ext cx="6021814" cy="4776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719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93B7-A021-3EE8-5756-DA5AFBE0B975}"/>
              </a:ext>
            </a:extLst>
          </p:cNvPr>
          <p:cNvSpPr>
            <a:spLocks noGrp="1"/>
          </p:cNvSpPr>
          <p:nvPr>
            <p:ph type="title"/>
          </p:nvPr>
        </p:nvSpPr>
        <p:spPr>
          <a:xfrm>
            <a:off x="1294315" y="484199"/>
            <a:ext cx="9398524" cy="1210396"/>
          </a:xfrm>
        </p:spPr>
        <p:txBody>
          <a:bodyPr>
            <a:normAutofit fontScale="90000"/>
          </a:bodyPr>
          <a:lstStyle/>
          <a:p>
            <a:pPr algn="ctr"/>
            <a:r>
              <a:rPr lang="en-US" sz="5000" b="1" dirty="0">
                <a:solidFill>
                  <a:schemeClr val="accent1">
                    <a:lumMod val="40000"/>
                    <a:lumOff val="60000"/>
                  </a:schemeClr>
                </a:solidFill>
              </a:rPr>
              <a:t>PERFORMANCE </a:t>
            </a:r>
            <a:r>
              <a:rPr lang="en-US" sz="5000" b="1" dirty="0"/>
              <a:t>EVALUATION</a:t>
            </a:r>
            <a:endParaRPr lang="en-IN" sz="5000" dirty="0"/>
          </a:p>
        </p:txBody>
      </p:sp>
      <p:graphicFrame>
        <p:nvGraphicFramePr>
          <p:cNvPr id="10" name="Table 10">
            <a:extLst>
              <a:ext uri="{FF2B5EF4-FFF2-40B4-BE49-F238E27FC236}">
                <a16:creationId xmlns:a16="http://schemas.microsoft.com/office/drawing/2014/main" id="{4391FC1C-253E-4634-732D-750DE13FB0E1}"/>
              </a:ext>
            </a:extLst>
          </p:cNvPr>
          <p:cNvGraphicFramePr>
            <a:graphicFrameLocks noGrp="1"/>
          </p:cNvGraphicFramePr>
          <p:nvPr>
            <p:extLst>
              <p:ext uri="{D42A27DB-BD31-4B8C-83A1-F6EECF244321}">
                <p14:modId xmlns:p14="http://schemas.microsoft.com/office/powerpoint/2010/main" val="1368399533"/>
              </p:ext>
            </p:extLst>
          </p:nvPr>
        </p:nvGraphicFramePr>
        <p:xfrm>
          <a:off x="1206631" y="1694593"/>
          <a:ext cx="9691056" cy="4574230"/>
        </p:xfrm>
        <a:graphic>
          <a:graphicData uri="http://schemas.openxmlformats.org/drawingml/2006/table">
            <a:tbl>
              <a:tblPr firstRow="1" bandRow="1">
                <a:effectLst/>
                <a:tableStyleId>{9D7B26C5-4107-4FEC-AEDC-1716B250A1EF}</a:tableStyleId>
              </a:tblPr>
              <a:tblGrid>
                <a:gridCol w="1353790">
                  <a:extLst>
                    <a:ext uri="{9D8B030D-6E8A-4147-A177-3AD203B41FA5}">
                      <a16:colId xmlns:a16="http://schemas.microsoft.com/office/drawing/2014/main" val="1318574249"/>
                    </a:ext>
                  </a:extLst>
                </a:gridCol>
                <a:gridCol w="1400924">
                  <a:extLst>
                    <a:ext uri="{9D8B030D-6E8A-4147-A177-3AD203B41FA5}">
                      <a16:colId xmlns:a16="http://schemas.microsoft.com/office/drawing/2014/main" val="2239044151"/>
                    </a:ext>
                  </a:extLst>
                </a:gridCol>
                <a:gridCol w="1400924">
                  <a:extLst>
                    <a:ext uri="{9D8B030D-6E8A-4147-A177-3AD203B41FA5}">
                      <a16:colId xmlns:a16="http://schemas.microsoft.com/office/drawing/2014/main" val="2685931733"/>
                    </a:ext>
                  </a:extLst>
                </a:gridCol>
                <a:gridCol w="1400924">
                  <a:extLst>
                    <a:ext uri="{9D8B030D-6E8A-4147-A177-3AD203B41FA5}">
                      <a16:colId xmlns:a16="http://schemas.microsoft.com/office/drawing/2014/main" val="2273507693"/>
                    </a:ext>
                  </a:extLst>
                </a:gridCol>
                <a:gridCol w="1400924">
                  <a:extLst>
                    <a:ext uri="{9D8B030D-6E8A-4147-A177-3AD203B41FA5}">
                      <a16:colId xmlns:a16="http://schemas.microsoft.com/office/drawing/2014/main" val="1277731270"/>
                    </a:ext>
                  </a:extLst>
                </a:gridCol>
                <a:gridCol w="1400924">
                  <a:extLst>
                    <a:ext uri="{9D8B030D-6E8A-4147-A177-3AD203B41FA5}">
                      <a16:colId xmlns:a16="http://schemas.microsoft.com/office/drawing/2014/main" val="1640424312"/>
                    </a:ext>
                  </a:extLst>
                </a:gridCol>
                <a:gridCol w="1332646">
                  <a:extLst>
                    <a:ext uri="{9D8B030D-6E8A-4147-A177-3AD203B41FA5}">
                      <a16:colId xmlns:a16="http://schemas.microsoft.com/office/drawing/2014/main" val="1251978277"/>
                    </a:ext>
                  </a:extLst>
                </a:gridCol>
              </a:tblGrid>
              <a:tr h="698575">
                <a:tc>
                  <a:txBody>
                    <a:bodyPr/>
                    <a:lstStyle/>
                    <a:p>
                      <a:pPr algn="ctr"/>
                      <a:r>
                        <a:rPr lang="en-IN"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Training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Testing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a:t>Sensitivity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a:t>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 F1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a:t>AUC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extLst>
                  <a:ext uri="{0D108BD9-81ED-4DB2-BD59-A6C34878D82A}">
                    <a16:rowId xmlns:a16="http://schemas.microsoft.com/office/drawing/2014/main" val="2457857483"/>
                  </a:ext>
                </a:extLst>
              </a:tr>
              <a:tr h="775131">
                <a:tc>
                  <a:txBody>
                    <a:bodyPr/>
                    <a:lstStyle/>
                    <a:p>
                      <a:pPr algn="ctr"/>
                      <a:r>
                        <a:rPr lang="en-IN"/>
                        <a:t>Logistic Regression</a:t>
                      </a:r>
                      <a:endParaRPr lang="en-IN">
                        <a:latin typeface="Cambria"/>
                        <a:ea typeface="Cambri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b="1" dirty="0">
                          <a:solidFill>
                            <a:schemeClr val="tx1"/>
                          </a:solidFill>
                        </a:rPr>
                        <a:t>88.8%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b="1" dirty="0">
                          <a:solidFill>
                            <a:schemeClr val="tx1"/>
                          </a:solidFill>
                        </a:rPr>
                        <a:t>84.01%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0.84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extLst>
                  <a:ext uri="{0D108BD9-81ED-4DB2-BD59-A6C34878D82A}">
                    <a16:rowId xmlns:a16="http://schemas.microsoft.com/office/drawing/2014/main" val="389692541"/>
                  </a:ext>
                </a:extLst>
              </a:tr>
              <a:tr h="775131">
                <a:tc>
                  <a:txBody>
                    <a:bodyPr/>
                    <a:lstStyle/>
                    <a:p>
                      <a:pPr algn="ctr"/>
                      <a:r>
                        <a:rPr lang="en-IN" dirty="0"/>
                        <a:t>Naïve Bayes</a:t>
                      </a:r>
                      <a:endParaRPr lang="en-IN" dirty="0">
                        <a:latin typeface="Cambria"/>
                        <a:ea typeface="Cambri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b="1" dirty="0">
                          <a:solidFill>
                            <a:srgbClr val="92D050"/>
                          </a:solidFill>
                        </a:rPr>
                        <a:t>86.05%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b="1" dirty="0">
                          <a:solidFill>
                            <a:srgbClr val="92D050"/>
                          </a:solidFill>
                        </a:rPr>
                        <a:t>85.84%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0.94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extLst>
                  <a:ext uri="{0D108BD9-81ED-4DB2-BD59-A6C34878D82A}">
                    <a16:rowId xmlns:a16="http://schemas.microsoft.com/office/drawing/2014/main" val="199451405"/>
                  </a:ext>
                </a:extLst>
              </a:tr>
              <a:tr h="775131">
                <a:tc>
                  <a:txBody>
                    <a:bodyPr/>
                    <a:lstStyle/>
                    <a:p>
                      <a:pPr algn="ctr"/>
                      <a:r>
                        <a:rPr lang="en-IN" dirty="0"/>
                        <a:t>Decision Tree</a:t>
                      </a:r>
                      <a:endParaRPr lang="en-IN" dirty="0">
                        <a:latin typeface="Cambria"/>
                        <a:ea typeface="Cambri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85.84%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84%</a:t>
                      </a:r>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a:t>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0.84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extLst>
                  <a:ext uri="{0D108BD9-81ED-4DB2-BD59-A6C34878D82A}">
                    <a16:rowId xmlns:a16="http://schemas.microsoft.com/office/drawing/2014/main" val="2090491293"/>
                  </a:ext>
                </a:extLst>
              </a:tr>
              <a:tr h="775131">
                <a:tc>
                  <a:txBody>
                    <a:bodyPr/>
                    <a:lstStyle/>
                    <a:p>
                      <a:pPr algn="ctr"/>
                      <a:r>
                        <a:rPr lang="en-IN"/>
                        <a:t>Random Forest</a:t>
                      </a:r>
                      <a:endParaRPr lang="en-IN">
                        <a:latin typeface="Cambria"/>
                        <a:ea typeface="Cambri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99.41%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90.41%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0.97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extLst>
                  <a:ext uri="{0D108BD9-81ED-4DB2-BD59-A6C34878D82A}">
                    <a16:rowId xmlns:a16="http://schemas.microsoft.com/office/drawing/2014/main" val="1718825841"/>
                  </a:ext>
                </a:extLst>
              </a:tr>
              <a:tr h="775131">
                <a:tc>
                  <a:txBody>
                    <a:bodyPr/>
                    <a:lstStyle/>
                    <a:p>
                      <a:pPr algn="ctr"/>
                      <a:r>
                        <a:rPr lang="en-IN" dirty="0"/>
                        <a:t>Gradient Boost</a:t>
                      </a:r>
                      <a:endParaRPr lang="en-IN" dirty="0">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b="1" dirty="0">
                          <a:solidFill>
                            <a:srgbClr val="92D050"/>
                          </a:solidFill>
                        </a:rPr>
                        <a:t>88.41%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b="1" dirty="0">
                          <a:solidFill>
                            <a:srgbClr val="92D050"/>
                          </a:solidFill>
                        </a:rPr>
                        <a:t>85.84%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tc>
                  <a:txBody>
                    <a:bodyPr/>
                    <a:lstStyle/>
                    <a:p>
                      <a:pPr algn="ctr"/>
                      <a:r>
                        <a:rPr lang="en-IN" dirty="0"/>
                        <a:t>0.94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iblet"/>
                      <a:lightRig rig="flood" dir="t"/>
                    </a:cell3D>
                  </a:tcPr>
                </a:tc>
                <a:extLst>
                  <a:ext uri="{0D108BD9-81ED-4DB2-BD59-A6C34878D82A}">
                    <a16:rowId xmlns:a16="http://schemas.microsoft.com/office/drawing/2014/main" val="2897106130"/>
                  </a:ext>
                </a:extLst>
              </a:tr>
            </a:tbl>
          </a:graphicData>
        </a:graphic>
      </p:graphicFrame>
    </p:spTree>
    <p:extLst>
      <p:ext uri="{BB962C8B-B14F-4D97-AF65-F5344CB8AC3E}">
        <p14:creationId xmlns:p14="http://schemas.microsoft.com/office/powerpoint/2010/main" val="2266265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3" name="Freeform: Shape 12">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C5107FF-174B-0726-79A3-795B5342FC94}"/>
              </a:ext>
            </a:extLst>
          </p:cNvPr>
          <p:cNvSpPr>
            <a:spLocks noGrp="1"/>
          </p:cNvSpPr>
          <p:nvPr>
            <p:ph type="title"/>
          </p:nvPr>
        </p:nvSpPr>
        <p:spPr>
          <a:xfrm>
            <a:off x="540000" y="833015"/>
            <a:ext cx="5958000" cy="5202026"/>
          </a:xfrm>
        </p:spPr>
        <p:txBody>
          <a:bodyPr anchor="ctr">
            <a:normAutofit/>
          </a:bodyPr>
          <a:lstStyle/>
          <a:p>
            <a:pPr algn="ctr"/>
            <a:r>
              <a:rPr lang="en-US" b="1">
                <a:solidFill>
                  <a:schemeClr val="accent1">
                    <a:lumMod val="40000"/>
                    <a:lumOff val="60000"/>
                  </a:schemeClr>
                </a:solidFill>
                <a:latin typeface="Bell MT"/>
              </a:rPr>
              <a:t>TABLE</a:t>
            </a:r>
            <a:r>
              <a:rPr lang="en-US" b="1">
                <a:latin typeface="Bell MT"/>
              </a:rPr>
              <a:t> OF </a:t>
            </a:r>
            <a:r>
              <a:rPr lang="en-US" b="1">
                <a:solidFill>
                  <a:schemeClr val="accent1">
                    <a:lumMod val="40000"/>
                    <a:lumOff val="60000"/>
                  </a:schemeClr>
                </a:solidFill>
                <a:latin typeface="Bell MT"/>
              </a:rPr>
              <a:t>CONTENTS</a:t>
            </a:r>
            <a:endParaRPr lang="en-US">
              <a:solidFill>
                <a:schemeClr val="accent1">
                  <a:lumMod val="40000"/>
                  <a:lumOff val="60000"/>
                </a:schemeClr>
              </a:solidFill>
              <a:latin typeface="Bell MT"/>
            </a:endParaRPr>
          </a:p>
        </p:txBody>
      </p:sp>
      <p:sp>
        <p:nvSpPr>
          <p:cNvPr id="5" name="Content Placeholder 4">
            <a:extLst>
              <a:ext uri="{FF2B5EF4-FFF2-40B4-BE49-F238E27FC236}">
                <a16:creationId xmlns:a16="http://schemas.microsoft.com/office/drawing/2014/main" id="{E8C6B94C-13D4-6A53-AC88-6BB90D5F8B78}"/>
              </a:ext>
            </a:extLst>
          </p:cNvPr>
          <p:cNvSpPr>
            <a:spLocks noGrp="1"/>
          </p:cNvSpPr>
          <p:nvPr>
            <p:ph idx="1"/>
          </p:nvPr>
        </p:nvSpPr>
        <p:spPr>
          <a:xfrm>
            <a:off x="7104062" y="540347"/>
            <a:ext cx="4537075" cy="5760000"/>
          </a:xfrm>
        </p:spPr>
        <p:txBody>
          <a:bodyPr vert="horz" lIns="91440" tIns="45720" rIns="91440" bIns="45720" rtlCol="0" anchor="ctr">
            <a:noAutofit/>
          </a:bodyPr>
          <a:lstStyle/>
          <a:p>
            <a:pPr marL="457200" indent="-457200">
              <a:buAutoNum type="arabicPeriod"/>
            </a:pPr>
            <a:r>
              <a:rPr lang="en-US" sz="2400">
                <a:latin typeface="Times New Roman"/>
                <a:cs typeface="Times New Roman"/>
              </a:rPr>
              <a:t>Problem Setting</a:t>
            </a:r>
            <a:endParaRPr lang="en-US"/>
          </a:p>
          <a:p>
            <a:pPr marL="457200" indent="-457200">
              <a:buAutoNum type="arabicPeriod"/>
            </a:pPr>
            <a:r>
              <a:rPr lang="en-US" sz="2400">
                <a:latin typeface="Times New Roman"/>
                <a:cs typeface="Times New Roman"/>
              </a:rPr>
              <a:t>Problem Definition</a:t>
            </a:r>
          </a:p>
          <a:p>
            <a:pPr marL="457200" indent="-457200">
              <a:buAutoNum type="arabicPeriod"/>
            </a:pPr>
            <a:r>
              <a:rPr lang="en-US" sz="2400">
                <a:latin typeface="Times New Roman"/>
                <a:cs typeface="Times New Roman"/>
              </a:rPr>
              <a:t>Data Source and Description</a:t>
            </a:r>
          </a:p>
          <a:p>
            <a:pPr marL="457200" indent="-457200">
              <a:buAutoNum type="arabicPeriod"/>
            </a:pPr>
            <a:r>
              <a:rPr lang="en-US" sz="2400">
                <a:latin typeface="Times New Roman"/>
                <a:cs typeface="Times New Roman"/>
              </a:rPr>
              <a:t>Data Exploration</a:t>
            </a:r>
          </a:p>
          <a:p>
            <a:pPr marL="457200" indent="-457200">
              <a:buAutoNum type="arabicPeriod"/>
            </a:pPr>
            <a:r>
              <a:rPr lang="en-US" sz="2400">
                <a:latin typeface="Times New Roman"/>
                <a:cs typeface="Times New Roman"/>
              </a:rPr>
              <a:t>Data Mining Tasks</a:t>
            </a:r>
          </a:p>
          <a:p>
            <a:pPr marL="457200" indent="-457200">
              <a:buAutoNum type="arabicPeriod"/>
            </a:pPr>
            <a:r>
              <a:rPr lang="en-US" sz="2400">
                <a:latin typeface="Times New Roman"/>
                <a:cs typeface="Times New Roman"/>
              </a:rPr>
              <a:t>Data Mining Models</a:t>
            </a:r>
          </a:p>
          <a:p>
            <a:pPr marL="457200" indent="-457200">
              <a:buAutoNum type="arabicPeriod"/>
            </a:pPr>
            <a:r>
              <a:rPr lang="en-US" sz="2400">
                <a:latin typeface="Times New Roman"/>
                <a:cs typeface="Times New Roman"/>
              </a:rPr>
              <a:t>Performance Evaluation</a:t>
            </a:r>
          </a:p>
          <a:p>
            <a:pPr marL="457200" indent="-457200">
              <a:buAutoNum type="arabicPeriod"/>
            </a:pPr>
            <a:r>
              <a:rPr lang="en-US" sz="2400">
                <a:latin typeface="Times New Roman"/>
                <a:cs typeface="Times New Roman"/>
              </a:rPr>
              <a:t>Project Results</a:t>
            </a:r>
          </a:p>
          <a:p>
            <a:pPr marL="457200" indent="-457200">
              <a:buAutoNum type="arabicPeriod"/>
            </a:pPr>
            <a:r>
              <a:rPr lang="en-US" sz="2400">
                <a:latin typeface="Times New Roman"/>
                <a:cs typeface="Times New Roman"/>
              </a:rPr>
              <a:t>Project Impact</a:t>
            </a:r>
          </a:p>
        </p:txBody>
      </p:sp>
    </p:spTree>
    <p:extLst>
      <p:ext uri="{BB962C8B-B14F-4D97-AF65-F5344CB8AC3E}">
        <p14:creationId xmlns:p14="http://schemas.microsoft.com/office/powerpoint/2010/main" val="1611060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74" name="Group 6173">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6175" name="Rectangle 6174">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76" name="Oval 6175">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77" name="Oval 6176">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6178" name="Group 6177">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6180" name="Rectangle 6179">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81" name="Rectangle 6180">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179" name="Rectangle 6178">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183" name="Rectangle 6182">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6185" name="Rectangle 6184">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87" name="Group 6186">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6188" name="Rectangle 6187">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9" name="Oval 6188">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Oval 6189">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91" name="Group 6190">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196" name="Rectangle 6195">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7" name="Rectangle 6196">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92" name="Group 6191">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194" name="Rectangle 6193">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5" name="Rectangle 6194">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93" name="Rectangle 6192">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99" name="Rectangle 6198">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90FA15D8-927D-C043-7AF9-560B43AD7A4F}"/>
              </a:ext>
            </a:extLst>
          </p:cNvPr>
          <p:cNvSpPr>
            <a:spLocks noGrp="1"/>
          </p:cNvSpPr>
          <p:nvPr>
            <p:ph type="title"/>
          </p:nvPr>
        </p:nvSpPr>
        <p:spPr>
          <a:xfrm>
            <a:off x="6875" y="255691"/>
            <a:ext cx="7123421" cy="2186096"/>
          </a:xfrm>
        </p:spPr>
        <p:txBody>
          <a:bodyPr vert="horz" lIns="91440" tIns="45720" rIns="91440" bIns="45720" rtlCol="0" anchor="t">
            <a:normAutofit/>
          </a:bodyPr>
          <a:lstStyle/>
          <a:p>
            <a:pPr algn="ctr"/>
            <a:r>
              <a:rPr lang="en-US" sz="5000" b="1"/>
              <a:t>PROJECT </a:t>
            </a:r>
            <a:br>
              <a:rPr lang="en-US" sz="5000" b="1"/>
            </a:br>
            <a:r>
              <a:rPr lang="en-US" sz="5000" b="1">
                <a:solidFill>
                  <a:schemeClr val="accent1">
                    <a:lumMod val="60000"/>
                    <a:lumOff val="40000"/>
                  </a:schemeClr>
                </a:solidFill>
              </a:rPr>
              <a:t>RESULTS</a:t>
            </a:r>
          </a:p>
        </p:txBody>
      </p:sp>
      <p:pic>
        <p:nvPicPr>
          <p:cNvPr id="6146" name="Picture 2">
            <a:extLst>
              <a:ext uri="{FF2B5EF4-FFF2-40B4-BE49-F238E27FC236}">
                <a16:creationId xmlns:a16="http://schemas.microsoft.com/office/drawing/2014/main" id="{34D93485-D0D0-A781-157A-EE81916A18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0115" y="2196445"/>
            <a:ext cx="6221352" cy="40346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AC9DFE-8A95-142C-9D55-2D56478517D3}"/>
              </a:ext>
            </a:extLst>
          </p:cNvPr>
          <p:cNvSpPr txBox="1"/>
          <p:nvPr/>
        </p:nvSpPr>
        <p:spPr>
          <a:xfrm>
            <a:off x="6758191" y="178010"/>
            <a:ext cx="5327827" cy="5082272"/>
          </a:xfrm>
          <a:prstGeom prst="rect">
            <a:avLst/>
          </a:prstGeom>
        </p:spPr>
        <p:txBody>
          <a:bodyPr vert="horz" lIns="91440" tIns="45720" rIns="91440" bIns="45720" rtlCol="0" anchor="t">
            <a:noAutofit/>
          </a:bodyPr>
          <a:lstStyle/>
          <a:p>
            <a:pPr>
              <a:lnSpc>
                <a:spcPct val="115000"/>
              </a:lnSpc>
              <a:spcAft>
                <a:spcPts val="600"/>
              </a:spcAft>
            </a:pPr>
            <a:r>
              <a:rPr lang="en-US" sz="1700" b="1" spc="50" dirty="0">
                <a:solidFill>
                  <a:schemeClr val="accent1">
                    <a:lumMod val="60000"/>
                    <a:lumOff val="40000"/>
                  </a:schemeClr>
                </a:solidFill>
                <a:latin typeface="Times New Roman"/>
                <a:cs typeface="Times New Roman"/>
              </a:rPr>
              <a:t>Chosen model: </a:t>
            </a:r>
            <a:r>
              <a:rPr lang="en-US" sz="1700" spc="50" dirty="0">
                <a:latin typeface="Times New Roman"/>
                <a:cs typeface="Times New Roman"/>
              </a:rPr>
              <a:t>We finally choose the </a:t>
            </a:r>
            <a:r>
              <a:rPr lang="en-US" sz="1700" b="1" spc="50" dirty="0">
                <a:solidFill>
                  <a:schemeClr val="accent1">
                    <a:lumMod val="60000"/>
                    <a:lumOff val="40000"/>
                  </a:schemeClr>
                </a:solidFill>
                <a:latin typeface="Times New Roman"/>
                <a:cs typeface="Times New Roman"/>
              </a:rPr>
              <a:t>Gradient Boost</a:t>
            </a:r>
            <a:r>
              <a:rPr lang="en-US" sz="1700" spc="50" dirty="0">
                <a:latin typeface="Times New Roman"/>
                <a:cs typeface="Times New Roman"/>
              </a:rPr>
              <a:t> model as it is an ensemble technique and a very flexible model, which is a good option for a dataset like ours with a mix of categorical and numeric variables. We get high accuracy (85.84%), close to no overfitting (training accuracy and testing accuracy are pretty close), high sensitivity (90%, which is desired as we want to give more importance to our class of interest).</a:t>
            </a:r>
            <a:endParaRPr lang="en-US" sz="1700" b="1" spc="50" dirty="0">
              <a:latin typeface="Times New Roman"/>
              <a:cs typeface="Times New Roman"/>
            </a:endParaRPr>
          </a:p>
          <a:p>
            <a:pPr>
              <a:lnSpc>
                <a:spcPct val="115000"/>
              </a:lnSpc>
              <a:spcAft>
                <a:spcPts val="600"/>
              </a:spcAft>
            </a:pPr>
            <a:r>
              <a:rPr lang="en-US" sz="1700" b="1" spc="50" dirty="0">
                <a:solidFill>
                  <a:schemeClr val="accent1">
                    <a:lumMod val="60000"/>
                    <a:lumOff val="40000"/>
                  </a:schemeClr>
                </a:solidFill>
                <a:latin typeface="Times New Roman"/>
                <a:cs typeface="Times New Roman"/>
              </a:rPr>
              <a:t>Challenges: </a:t>
            </a:r>
            <a:endParaRPr lang="en-US" sz="1700" spc="50" dirty="0">
              <a:solidFill>
                <a:schemeClr val="accent1">
                  <a:lumMod val="60000"/>
                  <a:lumOff val="40000"/>
                </a:schemeClr>
              </a:solidFill>
              <a:latin typeface="Times New Roman"/>
              <a:cs typeface="Times New Roman"/>
            </a:endParaRPr>
          </a:p>
          <a:p>
            <a:pPr marL="415925" indent="-342900">
              <a:lnSpc>
                <a:spcPct val="115000"/>
              </a:lnSpc>
              <a:spcAft>
                <a:spcPts val="600"/>
              </a:spcAft>
              <a:buAutoNum type="arabicPeriod"/>
            </a:pPr>
            <a:r>
              <a:rPr lang="en-US" sz="1700" spc="50" dirty="0">
                <a:latin typeface="Times New Roman"/>
                <a:cs typeface="Times New Roman"/>
              </a:rPr>
              <a:t>Not enough data is readily available.</a:t>
            </a:r>
          </a:p>
          <a:p>
            <a:pPr marL="415925" indent="-342900">
              <a:lnSpc>
                <a:spcPct val="115000"/>
              </a:lnSpc>
              <a:spcAft>
                <a:spcPts val="600"/>
              </a:spcAft>
              <a:buAutoNum type="arabicPeriod"/>
            </a:pPr>
            <a:r>
              <a:rPr lang="en-US" sz="1700" spc="50" dirty="0">
                <a:latin typeface="Times New Roman"/>
                <a:cs typeface="Times New Roman"/>
              </a:rPr>
              <a:t>Our dataset has 541 records and 45 features, which makes it prone to overfitting.</a:t>
            </a:r>
          </a:p>
          <a:p>
            <a:pPr marL="415925" indent="-342900">
              <a:lnSpc>
                <a:spcPct val="115000"/>
              </a:lnSpc>
              <a:spcAft>
                <a:spcPts val="600"/>
              </a:spcAft>
              <a:buAutoNum type="arabicPeriod"/>
            </a:pPr>
            <a:r>
              <a:rPr lang="en-US" sz="1700" spc="50" dirty="0">
                <a:latin typeface="Times New Roman"/>
                <a:cs typeface="Times New Roman"/>
              </a:rPr>
              <a:t>We had to reduce the dimensions but since our dataset has a mix of numeric and categorical variables, we were unable to implement any one dimensionality reduction technique.</a:t>
            </a:r>
          </a:p>
          <a:p>
            <a:pPr marL="415925" indent="-342900">
              <a:lnSpc>
                <a:spcPct val="115000"/>
              </a:lnSpc>
              <a:spcAft>
                <a:spcPts val="600"/>
              </a:spcAft>
              <a:buAutoNum type="arabicPeriod"/>
            </a:pPr>
            <a:r>
              <a:rPr lang="en-US" sz="1700" spc="50" dirty="0">
                <a:latin typeface="Times New Roman"/>
                <a:cs typeface="Times New Roman"/>
              </a:rPr>
              <a:t>We had to implement other methods including grid search for hyper parameter tuning, which in some cases is not very computationally efficient.</a:t>
            </a:r>
          </a:p>
        </p:txBody>
      </p:sp>
    </p:spTree>
    <p:extLst>
      <p:ext uri="{BB962C8B-B14F-4D97-AF65-F5344CB8AC3E}">
        <p14:creationId xmlns:p14="http://schemas.microsoft.com/office/powerpoint/2010/main" val="185848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78" name="Group 5177">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5179" name="Rectangle 5178">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180" name="Oval 5179">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181" name="Oval 5180">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5182" name="Group 5181">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5184" name="Rectangle 5183">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185" name="Rectangle 5184">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183" name="Rectangle 5182">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187" name="Rectangle 5186">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5189" name="Group 518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190" name="Rectangle 518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1" name="Oval 519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2" name="Oval 519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93" name="Group 519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198" name="Rectangle 519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9" name="Rectangle 519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94" name="Group 519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196" name="Rectangle 519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7" name="Rectangle 519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95" name="Rectangle 519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01" name="Rectangle 520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90FA15D8-927D-C043-7AF9-560B43AD7A4F}"/>
              </a:ext>
            </a:extLst>
          </p:cNvPr>
          <p:cNvSpPr>
            <a:spLocks noGrp="1"/>
          </p:cNvSpPr>
          <p:nvPr>
            <p:ph type="title"/>
          </p:nvPr>
        </p:nvSpPr>
        <p:spPr>
          <a:xfrm>
            <a:off x="6389154" y="166189"/>
            <a:ext cx="5873348" cy="686453"/>
          </a:xfrm>
        </p:spPr>
        <p:txBody>
          <a:bodyPr vert="horz" lIns="91440" tIns="45720" rIns="91440" bIns="45720" rtlCol="0" anchor="b">
            <a:noAutofit/>
          </a:bodyPr>
          <a:lstStyle/>
          <a:p>
            <a:pPr algn="ctr"/>
            <a:r>
              <a:rPr lang="en-US" sz="4800" b="1" dirty="0">
                <a:solidFill>
                  <a:schemeClr val="accent1">
                    <a:lumMod val="60000"/>
                    <a:lumOff val="40000"/>
                  </a:schemeClr>
                </a:solidFill>
              </a:rPr>
              <a:t>PROJECT</a:t>
            </a:r>
            <a:r>
              <a:rPr lang="en-US" sz="4800" b="1" dirty="0"/>
              <a:t> IMPACT</a:t>
            </a:r>
          </a:p>
        </p:txBody>
      </p:sp>
      <p:pic>
        <p:nvPicPr>
          <p:cNvPr id="5122" name="Picture 2">
            <a:extLst>
              <a:ext uri="{FF2B5EF4-FFF2-40B4-BE49-F238E27FC236}">
                <a16:creationId xmlns:a16="http://schemas.microsoft.com/office/drawing/2014/main" id="{85CCE85D-8B7A-3D79-109A-2FCDDB0E8D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57" r="1072"/>
          <a:stretch/>
        </p:blipFill>
        <p:spPr bwMode="auto">
          <a:xfrm>
            <a:off x="20" y="10"/>
            <a:ext cx="6473311"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AC9DFE-8A95-142C-9D55-2D56478517D3}"/>
              </a:ext>
            </a:extLst>
          </p:cNvPr>
          <p:cNvSpPr txBox="1"/>
          <p:nvPr/>
        </p:nvSpPr>
        <p:spPr>
          <a:xfrm>
            <a:off x="6615233" y="842663"/>
            <a:ext cx="5342204" cy="5940514"/>
          </a:xfrm>
          <a:prstGeom prst="rect">
            <a:avLst/>
          </a:prstGeom>
        </p:spPr>
        <p:txBody>
          <a:bodyPr vert="horz" lIns="91440" tIns="45720" rIns="91440" bIns="45720" rtlCol="0" anchor="t">
            <a:noAutofit/>
          </a:bodyPr>
          <a:lstStyle/>
          <a:p>
            <a:pPr>
              <a:lnSpc>
                <a:spcPct val="115000"/>
              </a:lnSpc>
              <a:spcAft>
                <a:spcPts val="600"/>
              </a:spcAft>
            </a:pPr>
            <a:r>
              <a:rPr lang="en-US" sz="1700" spc="50" dirty="0">
                <a:latin typeface="Times New Roman"/>
                <a:cs typeface="Times New Roman"/>
              </a:rPr>
              <a:t>The diagnostic criteria in use for PCOS is very ambiguous and involves a lot of factors. Our proposed model can be implemented in the healthcare industry for early screening based on patient information. The doctors can intimate such patients and assist them in making changes to their lifestyle and scheduling regular check-ups.</a:t>
            </a:r>
            <a:endParaRPr lang="en-US" sz="1700" dirty="0">
              <a:latin typeface="Avenir Next LT Pro"/>
              <a:cs typeface="Times New Roman"/>
            </a:endParaRPr>
          </a:p>
          <a:p>
            <a:pPr>
              <a:lnSpc>
                <a:spcPct val="115000"/>
              </a:lnSpc>
              <a:spcAft>
                <a:spcPts val="600"/>
              </a:spcAft>
            </a:pPr>
            <a:endParaRPr lang="en-US" sz="1700" b="1" spc="50" dirty="0">
              <a:solidFill>
                <a:schemeClr val="accent1">
                  <a:lumMod val="60000"/>
                  <a:lumOff val="40000"/>
                </a:schemeClr>
              </a:solidFill>
              <a:latin typeface="Times New Roman"/>
              <a:cs typeface="Times New Roman"/>
            </a:endParaRPr>
          </a:p>
          <a:p>
            <a:pPr>
              <a:lnSpc>
                <a:spcPct val="114999"/>
              </a:lnSpc>
              <a:spcAft>
                <a:spcPts val="600"/>
              </a:spcAft>
            </a:pPr>
            <a:r>
              <a:rPr lang="en-US" sz="1700" b="1" spc="50" dirty="0">
                <a:solidFill>
                  <a:schemeClr val="accent1">
                    <a:lumMod val="60000"/>
                    <a:lumOff val="40000"/>
                  </a:schemeClr>
                </a:solidFill>
                <a:latin typeface="Times New Roman"/>
                <a:cs typeface="Times New Roman"/>
              </a:rPr>
              <a:t>Future work:</a:t>
            </a:r>
            <a:r>
              <a:rPr lang="en-US" sz="1700" spc="50" dirty="0">
                <a:latin typeface="Times New Roman"/>
                <a:cs typeface="Times New Roman"/>
              </a:rPr>
              <a:t> </a:t>
            </a:r>
            <a:endParaRPr lang="en-US" sz="1700" dirty="0"/>
          </a:p>
          <a:p>
            <a:pPr marL="342900" indent="-342900">
              <a:lnSpc>
                <a:spcPct val="115000"/>
              </a:lnSpc>
              <a:spcAft>
                <a:spcPts val="600"/>
              </a:spcAft>
              <a:buAutoNum type="arabicPeriod"/>
            </a:pPr>
            <a:r>
              <a:rPr lang="en-US" sz="1700" spc="50" dirty="0">
                <a:latin typeface="Times New Roman"/>
                <a:cs typeface="Times New Roman"/>
              </a:rPr>
              <a:t>Since PCOS diagnosis depends on multiple factors, we could also use imaging techniques to analyze ultrasounds and the like and integrate these into our model to get more accurate results.</a:t>
            </a:r>
          </a:p>
          <a:p>
            <a:pPr marL="342900" indent="-342900">
              <a:lnSpc>
                <a:spcPct val="115000"/>
              </a:lnSpc>
              <a:spcAft>
                <a:spcPts val="600"/>
              </a:spcAft>
            </a:pPr>
            <a:r>
              <a:rPr lang="en-US" sz="1700" spc="50" dirty="0">
                <a:latin typeface="Times New Roman"/>
                <a:cs typeface="Times New Roman"/>
              </a:rPr>
              <a:t>2.   As PCOS is a chronic condition and evolves over time, models can be built to learn this evolution. Such models can also be used to understand how different medical treatments can affect PCOS related attributes.</a:t>
            </a:r>
          </a:p>
        </p:txBody>
      </p:sp>
    </p:spTree>
    <p:extLst>
      <p:ext uri="{BB962C8B-B14F-4D97-AF65-F5344CB8AC3E}">
        <p14:creationId xmlns:p14="http://schemas.microsoft.com/office/powerpoint/2010/main" val="308326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7A40-16B6-B852-DC2D-92DE200234FC}"/>
              </a:ext>
            </a:extLst>
          </p:cNvPr>
          <p:cNvSpPr>
            <a:spLocks noGrp="1"/>
          </p:cNvSpPr>
          <p:nvPr>
            <p:ph type="title"/>
          </p:nvPr>
        </p:nvSpPr>
        <p:spPr/>
        <p:txBody>
          <a:bodyPr/>
          <a:lstStyle/>
          <a:p>
            <a:pPr algn="ctr"/>
            <a:r>
              <a:rPr lang="en-US" b="1" dirty="0">
                <a:solidFill>
                  <a:schemeClr val="accent1">
                    <a:lumMod val="60000"/>
                    <a:lumOff val="40000"/>
                  </a:schemeClr>
                </a:solidFill>
              </a:rPr>
              <a:t>REFERENCES</a:t>
            </a:r>
            <a:endParaRPr lang="en-IN" dirty="0"/>
          </a:p>
        </p:txBody>
      </p:sp>
      <p:sp>
        <p:nvSpPr>
          <p:cNvPr id="10" name="Content Placeholder 5">
            <a:extLst>
              <a:ext uri="{FF2B5EF4-FFF2-40B4-BE49-F238E27FC236}">
                <a16:creationId xmlns:a16="http://schemas.microsoft.com/office/drawing/2014/main" id="{AB612E00-CD77-0A82-A3D1-85CC10044EC3}"/>
              </a:ext>
            </a:extLst>
          </p:cNvPr>
          <p:cNvSpPr>
            <a:spLocks noGrp="1"/>
          </p:cNvSpPr>
          <p:nvPr>
            <p:ph sz="half" idx="2"/>
          </p:nvPr>
        </p:nvSpPr>
        <p:spPr>
          <a:xfrm>
            <a:off x="539750" y="2938463"/>
            <a:ext cx="10263368" cy="3376612"/>
          </a:xfrm>
        </p:spPr>
        <p:txBody>
          <a:bodyPr/>
          <a:lstStyle/>
          <a:p>
            <a:pPr algn="just" rtl="0" fontAlgn="base">
              <a:spcBef>
                <a:spcPts val="0"/>
              </a:spcBef>
              <a:spcAft>
                <a:spcPts val="0"/>
              </a:spcAft>
              <a:buFont typeface="+mj-lt"/>
              <a:buAutoNum type="arabicPeriod"/>
            </a:pPr>
            <a:r>
              <a:rPr lang="en-IN" sz="1800" b="0" i="0" u="none" strike="noStrike" dirty="0">
                <a:solidFill>
                  <a:srgbClr val="1155CC"/>
                </a:solidFill>
                <a:effectLst/>
                <a:latin typeface="Times New Roman" panose="02020603050405020304" pitchFamily="18" charset="0"/>
                <a:hlinkClick r:id="rId2"/>
              </a:rPr>
              <a:t>https://www.healthline.com/health/polycystic-ovary-disease</a:t>
            </a:r>
            <a:endParaRPr lang="en-IN"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mj-lt"/>
              <a:buAutoNum type="arabicPeriod"/>
            </a:pPr>
            <a:r>
              <a:rPr lang="en-IN" sz="1800" b="0" i="0" u="none" strike="noStrike" dirty="0">
                <a:solidFill>
                  <a:srgbClr val="1155CC"/>
                </a:solidFill>
                <a:effectLst/>
                <a:latin typeface="Times New Roman" panose="02020603050405020304" pitchFamily="18" charset="0"/>
                <a:hlinkClick r:id="rId3"/>
              </a:rPr>
              <a:t>https://www.kaggle.com/datasets/prasoonkottarathil/polycystic-ovary-syndrome-pcos</a:t>
            </a:r>
            <a:endParaRPr lang="en-IN"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mj-lt"/>
              <a:buAutoNum type="arabicPeriod"/>
            </a:pPr>
            <a:r>
              <a:rPr lang="en-IN" sz="1800" b="0" i="0" u="sng" strike="noStrike" dirty="0">
                <a:solidFill>
                  <a:srgbClr val="1155CC"/>
                </a:solidFill>
                <a:effectLst/>
                <a:latin typeface="Times New Roman" panose="02020603050405020304" pitchFamily="18" charset="0"/>
                <a:hlinkClick r:id="rId4"/>
              </a:rPr>
              <a:t>https://www.youtube.com/watch?v=Mc5iK0AtGNc&amp;t=251s</a:t>
            </a:r>
            <a:endParaRPr lang="en-IN" sz="1800" b="0" i="0" u="none" strike="noStrike" dirty="0">
              <a:solidFill>
                <a:srgbClr val="000000"/>
              </a:solidFill>
              <a:effectLst/>
              <a:latin typeface="Times New Roman" panose="02020603050405020304" pitchFamily="18" charset="0"/>
            </a:endParaRPr>
          </a:p>
          <a:p>
            <a:endParaRPr lang="en-IN" dirty="0"/>
          </a:p>
        </p:txBody>
      </p:sp>
    </p:spTree>
    <p:extLst>
      <p:ext uri="{BB962C8B-B14F-4D97-AF65-F5344CB8AC3E}">
        <p14:creationId xmlns:p14="http://schemas.microsoft.com/office/powerpoint/2010/main" val="19620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11">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6" name="Rectangle 12">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Oval 14">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6" name="Group 15">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Rectangle 21">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7" name="Group 16">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8" name="Rectangle 17">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7" name="Rectangle 23">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38" name="Rectangle 25">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7">
            <a:extLst>
              <a:ext uri="{FF2B5EF4-FFF2-40B4-BE49-F238E27FC236}">
                <a16:creationId xmlns:a16="http://schemas.microsoft.com/office/drawing/2014/main" id="{B046D8F9-B18B-42F5-B320-22E156F4C0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9" name="Rectangle 28">
              <a:extLst>
                <a:ext uri="{FF2B5EF4-FFF2-40B4-BE49-F238E27FC236}">
                  <a16:creationId xmlns:a16="http://schemas.microsoft.com/office/drawing/2014/main" id="{3980DF08-8878-4A99-871A-573EBF4F3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E0FF3E7-007F-48E0-8352-89CE4375BB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603875" y="0"/>
              <a:ext cx="6521820" cy="3260910"/>
              <a:chOff x="0" y="0"/>
              <a:chExt cx="2880000" cy="1440000"/>
            </a:xfrm>
          </p:grpSpPr>
          <p:sp>
            <p:nvSpPr>
              <p:cNvPr id="33" name="Rectangle 32">
                <a:extLst>
                  <a:ext uri="{FF2B5EF4-FFF2-40B4-BE49-F238E27FC236}">
                    <a16:creationId xmlns:a16="http://schemas.microsoft.com/office/drawing/2014/main" id="{F02DE4FC-8B38-40C7-A2F5-CBD4C6592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97C509-DDA4-4291-88B3-8E2B14609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96345897-50D9-424E-A94E-18A63AEE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6E6E08-BABA-49E9-884E-4805849158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0FA15D8-927D-C043-7AF9-560B43AD7A4F}"/>
              </a:ext>
            </a:extLst>
          </p:cNvPr>
          <p:cNvSpPr>
            <a:spLocks noGrp="1"/>
          </p:cNvSpPr>
          <p:nvPr>
            <p:ph type="title"/>
          </p:nvPr>
        </p:nvSpPr>
        <p:spPr>
          <a:xfrm>
            <a:off x="1487487" y="545126"/>
            <a:ext cx="9217026" cy="3783988"/>
          </a:xfrm>
        </p:spPr>
        <p:txBody>
          <a:bodyPr vert="horz" lIns="91440" tIns="45720" rIns="91440" bIns="45720" rtlCol="0" anchor="b">
            <a:normAutofit/>
          </a:bodyPr>
          <a:lstStyle/>
          <a:p>
            <a:pPr algn="ctr"/>
            <a:r>
              <a:rPr lang="en-US" sz="8800" b="1">
                <a:solidFill>
                  <a:schemeClr val="accent1">
                    <a:lumMod val="40000"/>
                    <a:lumOff val="60000"/>
                  </a:schemeClr>
                </a:solidFill>
              </a:rPr>
              <a:t>THANK YOU!</a:t>
            </a:r>
          </a:p>
        </p:txBody>
      </p:sp>
      <p:sp>
        <p:nvSpPr>
          <p:cNvPr id="7" name="TextBox 6">
            <a:extLst>
              <a:ext uri="{FF2B5EF4-FFF2-40B4-BE49-F238E27FC236}">
                <a16:creationId xmlns:a16="http://schemas.microsoft.com/office/drawing/2014/main" id="{39AC9DFE-8A95-142C-9D55-2D56478517D3}"/>
              </a:ext>
            </a:extLst>
          </p:cNvPr>
          <p:cNvSpPr txBox="1"/>
          <p:nvPr/>
        </p:nvSpPr>
        <p:spPr>
          <a:xfrm>
            <a:off x="1074656" y="1668544"/>
            <a:ext cx="9709608" cy="307777"/>
          </a:xfrm>
          <a:prstGeom prst="rect">
            <a:avLst/>
          </a:prstGeom>
          <a:noFill/>
        </p:spPr>
        <p:txBody>
          <a:bodyPr wrap="square" lIns="91440" tIns="45720" rIns="91440" bIns="45720" rtlCol="0" anchor="t">
            <a:spAutoFit/>
          </a:bodyPr>
          <a:lstStyle/>
          <a:p>
            <a:endParaRPr lang="en-US" sz="1400"/>
          </a:p>
        </p:txBody>
      </p:sp>
    </p:spTree>
    <p:extLst>
      <p:ext uri="{BB962C8B-B14F-4D97-AF65-F5344CB8AC3E}">
        <p14:creationId xmlns:p14="http://schemas.microsoft.com/office/powerpoint/2010/main" val="3764238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107FF-174B-0726-79A3-795B5342FC94}"/>
              </a:ext>
            </a:extLst>
          </p:cNvPr>
          <p:cNvSpPr>
            <a:spLocks noGrp="1"/>
          </p:cNvSpPr>
          <p:nvPr>
            <p:ph type="title"/>
          </p:nvPr>
        </p:nvSpPr>
        <p:spPr>
          <a:xfrm>
            <a:off x="540000" y="540000"/>
            <a:ext cx="11101135" cy="1234878"/>
          </a:xfrm>
        </p:spPr>
        <p:txBody>
          <a:bodyPr>
            <a:normAutofit/>
          </a:bodyPr>
          <a:lstStyle/>
          <a:p>
            <a:pPr algn="ctr"/>
            <a:r>
              <a:rPr lang="en-US" sz="5000" b="1">
                <a:solidFill>
                  <a:schemeClr val="accent1">
                    <a:lumMod val="60000"/>
                    <a:lumOff val="40000"/>
                  </a:schemeClr>
                </a:solidFill>
                <a:latin typeface="Bell MT"/>
              </a:rPr>
              <a:t>PROBLEM</a:t>
            </a:r>
            <a:r>
              <a:rPr lang="en-US" sz="5000" b="1">
                <a:latin typeface="Bell MT"/>
              </a:rPr>
              <a:t> S</a:t>
            </a:r>
            <a:r>
              <a:rPr lang="en-US" sz="5000" b="1">
                <a:solidFill>
                  <a:srgbClr val="FFFFFF"/>
                </a:solidFill>
                <a:latin typeface="Bell MT"/>
              </a:rPr>
              <a:t>ETTING</a:t>
            </a:r>
            <a:endParaRPr lang="en-US">
              <a:latin typeface="Bell MT"/>
            </a:endParaRPr>
          </a:p>
        </p:txBody>
      </p:sp>
      <p:pic>
        <p:nvPicPr>
          <p:cNvPr id="6" name="c7868878-aa38-4090-8a34-23eeaabaacf6">
            <a:hlinkClick r:id="" action="ppaction://media"/>
            <a:extLst>
              <a:ext uri="{FF2B5EF4-FFF2-40B4-BE49-F238E27FC236}">
                <a16:creationId xmlns:a16="http://schemas.microsoft.com/office/drawing/2014/main" id="{D5DA2C07-8790-058C-4C72-A69659B99A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53920" y="1686560"/>
            <a:ext cx="8260080" cy="4622165"/>
          </a:xfrm>
        </p:spPr>
      </p:pic>
    </p:spTree>
    <p:extLst>
      <p:ext uri="{BB962C8B-B14F-4D97-AF65-F5344CB8AC3E}">
        <p14:creationId xmlns:p14="http://schemas.microsoft.com/office/powerpoint/2010/main" val="1719954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5056-B4F9-22C8-D09B-6266EB4D00EB}"/>
              </a:ext>
            </a:extLst>
          </p:cNvPr>
          <p:cNvSpPr>
            <a:spLocks noGrp="1"/>
          </p:cNvSpPr>
          <p:nvPr>
            <p:ph type="title"/>
          </p:nvPr>
        </p:nvSpPr>
        <p:spPr>
          <a:xfrm>
            <a:off x="540000" y="539999"/>
            <a:ext cx="11104652" cy="648884"/>
          </a:xfrm>
        </p:spPr>
        <p:txBody>
          <a:bodyPr vert="horz" lIns="91440" tIns="45720" rIns="91440" bIns="45720" rtlCol="0" anchor="t">
            <a:noAutofit/>
          </a:bodyPr>
          <a:lstStyle/>
          <a:p>
            <a:pPr algn="ctr"/>
            <a:r>
              <a:rPr lang="en-US" sz="5000" b="1">
                <a:solidFill>
                  <a:schemeClr val="accent1">
                    <a:lumMod val="40000"/>
                    <a:lumOff val="60000"/>
                  </a:schemeClr>
                </a:solidFill>
                <a:latin typeface="Bell MT"/>
              </a:rPr>
              <a:t>PROBLEM </a:t>
            </a:r>
            <a:r>
              <a:rPr lang="en-US" sz="5000" b="1">
                <a:latin typeface="Bell MT"/>
              </a:rPr>
              <a:t>DEFINITION</a:t>
            </a:r>
          </a:p>
          <a:p>
            <a:endParaRPr lang="en-US"/>
          </a:p>
        </p:txBody>
      </p:sp>
      <p:sp>
        <p:nvSpPr>
          <p:cNvPr id="3" name="Content Placeholder 2">
            <a:extLst>
              <a:ext uri="{FF2B5EF4-FFF2-40B4-BE49-F238E27FC236}">
                <a16:creationId xmlns:a16="http://schemas.microsoft.com/office/drawing/2014/main" id="{972BD1D3-4C68-8466-5973-D91107A639EF}"/>
              </a:ext>
            </a:extLst>
          </p:cNvPr>
          <p:cNvSpPr>
            <a:spLocks noGrp="1"/>
          </p:cNvSpPr>
          <p:nvPr>
            <p:ph sz="half" idx="1"/>
          </p:nvPr>
        </p:nvSpPr>
        <p:spPr>
          <a:xfrm>
            <a:off x="440066" y="1639932"/>
            <a:ext cx="5437186" cy="4974271"/>
          </a:xfrm>
        </p:spPr>
        <p:txBody>
          <a:bodyPr vert="horz" lIns="91440" tIns="45720" rIns="91440" bIns="45720" rtlCol="0" anchor="t">
            <a:noAutofit/>
          </a:bodyPr>
          <a:lstStyle/>
          <a:p>
            <a:pPr marL="0" indent="0" algn="just">
              <a:buNone/>
            </a:pPr>
            <a:r>
              <a:rPr lang="en-US">
                <a:latin typeface="Times New Roman"/>
                <a:cs typeface="Times New Roman"/>
              </a:rPr>
              <a:t>In extreme cases, PCOS puts women at risk for type II diabetes, endometrial cancer, cardiovascular diseases, and can lead to reproductive morbidity. Early diagnosis and subsequent follow-ups help reduce such risks.</a:t>
            </a:r>
          </a:p>
          <a:p>
            <a:pPr marL="0" indent="0" algn="just">
              <a:buNone/>
            </a:pPr>
            <a:endParaRPr lang="en-US">
              <a:latin typeface="Avenir Next LT Pro"/>
              <a:cs typeface="Times New Roman"/>
            </a:endParaRPr>
          </a:p>
          <a:p>
            <a:pPr marL="0" indent="0" algn="just">
              <a:buNone/>
            </a:pPr>
            <a:r>
              <a:rPr lang="en-US">
                <a:latin typeface="Times New Roman"/>
                <a:cs typeface="Times New Roman"/>
              </a:rPr>
              <a:t>The idea behind our project is to determine the best classification model and predictors for accurately detecting PCOS early on, so that women are able to take appropriate corrective measures. </a:t>
            </a:r>
          </a:p>
        </p:txBody>
      </p:sp>
      <p:pic>
        <p:nvPicPr>
          <p:cNvPr id="5" name="Picture 5" descr="Diagram&#10;&#10;Description automatically generated">
            <a:extLst>
              <a:ext uri="{FF2B5EF4-FFF2-40B4-BE49-F238E27FC236}">
                <a16:creationId xmlns:a16="http://schemas.microsoft.com/office/drawing/2014/main" id="{23D2A656-35BA-5A77-3651-6B0EDBE55B3F}"/>
              </a:ext>
            </a:extLst>
          </p:cNvPr>
          <p:cNvPicPr>
            <a:picLocks noGrp="1" noChangeAspect="1"/>
          </p:cNvPicPr>
          <p:nvPr>
            <p:ph sz="half" idx="2"/>
          </p:nvPr>
        </p:nvPicPr>
        <p:blipFill>
          <a:blip r:embed="rId2"/>
          <a:stretch>
            <a:fillRect/>
          </a:stretch>
        </p:blipFill>
        <p:spPr>
          <a:xfrm>
            <a:off x="6175569" y="2157514"/>
            <a:ext cx="5594589" cy="3353878"/>
          </a:xfrm>
        </p:spPr>
      </p:pic>
      <p:sp>
        <p:nvSpPr>
          <p:cNvPr id="6" name="TextBox 5">
            <a:extLst>
              <a:ext uri="{FF2B5EF4-FFF2-40B4-BE49-F238E27FC236}">
                <a16:creationId xmlns:a16="http://schemas.microsoft.com/office/drawing/2014/main" id="{61106CA2-4492-A265-4614-AA9A69CEDFA2}"/>
              </a:ext>
            </a:extLst>
          </p:cNvPr>
          <p:cNvSpPr txBox="1"/>
          <p:nvPr/>
        </p:nvSpPr>
        <p:spPr>
          <a:xfrm>
            <a:off x="6171401" y="5517070"/>
            <a:ext cx="5588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hlinkClick r:id="rId3"/>
              </a:rPr>
              <a:t>Source: Mayo Clinic</a:t>
            </a:r>
            <a:endParaRPr lang="en-US" sz="2000" b="1">
              <a:latin typeface="Times New Roman"/>
              <a:cs typeface="Times New Roman"/>
            </a:endParaRPr>
          </a:p>
        </p:txBody>
      </p:sp>
    </p:spTree>
    <p:extLst>
      <p:ext uri="{BB962C8B-B14F-4D97-AF65-F5344CB8AC3E}">
        <p14:creationId xmlns:p14="http://schemas.microsoft.com/office/powerpoint/2010/main" val="727073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40" name="Rectangle 39">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8" name="Rectangle 47">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6" name="Rectangle 45">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30305841-EA30-9E39-9B3D-939F590C4746}"/>
              </a:ext>
            </a:extLst>
          </p:cNvPr>
          <p:cNvSpPr>
            <a:spLocks noGrp="1"/>
          </p:cNvSpPr>
          <p:nvPr>
            <p:ph type="title"/>
          </p:nvPr>
        </p:nvSpPr>
        <p:spPr>
          <a:xfrm>
            <a:off x="6784391" y="243201"/>
            <a:ext cx="5173047" cy="2186096"/>
          </a:xfrm>
        </p:spPr>
        <p:txBody>
          <a:bodyPr vert="horz" lIns="91440" tIns="45720" rIns="91440" bIns="45720" rtlCol="0" anchor="t">
            <a:noAutofit/>
          </a:bodyPr>
          <a:lstStyle/>
          <a:p>
            <a:r>
              <a:rPr lang="en-US" sz="4000" b="1">
                <a:solidFill>
                  <a:schemeClr val="accent1">
                    <a:lumMod val="60000"/>
                    <a:lumOff val="40000"/>
                  </a:schemeClr>
                </a:solidFill>
              </a:rPr>
              <a:t>DATA</a:t>
            </a:r>
            <a:r>
              <a:rPr lang="en-US" sz="4000" b="1"/>
              <a:t> SOURCE </a:t>
            </a:r>
            <a:r>
              <a:rPr lang="en-US" sz="4000" b="1">
                <a:solidFill>
                  <a:schemeClr val="accent1">
                    <a:lumMod val="60000"/>
                    <a:lumOff val="40000"/>
                  </a:schemeClr>
                </a:solidFill>
              </a:rPr>
              <a:t>AND</a:t>
            </a:r>
            <a:r>
              <a:rPr lang="en-US" sz="4000" b="1"/>
              <a:t> DESCRIPTION</a:t>
            </a:r>
          </a:p>
          <a:p>
            <a:endParaRPr lang="en-US" sz="4700"/>
          </a:p>
        </p:txBody>
      </p:sp>
      <p:pic>
        <p:nvPicPr>
          <p:cNvPr id="6" name="Picture 6" descr="Graphical user interface, application, table, Excel&#10;&#10;Description automatically generated">
            <a:extLst>
              <a:ext uri="{FF2B5EF4-FFF2-40B4-BE49-F238E27FC236}">
                <a16:creationId xmlns:a16="http://schemas.microsoft.com/office/drawing/2014/main" id="{DADFE3D9-A2E7-A275-7BD0-C28D97BF82BE}"/>
              </a:ext>
            </a:extLst>
          </p:cNvPr>
          <p:cNvPicPr>
            <a:picLocks noChangeAspect="1"/>
          </p:cNvPicPr>
          <p:nvPr/>
        </p:nvPicPr>
        <p:blipFill rotWithShape="1">
          <a:blip r:embed="rId2"/>
          <a:srcRect l="16486" t="30472" r="46285" b="7582"/>
          <a:stretch/>
        </p:blipFill>
        <p:spPr>
          <a:xfrm>
            <a:off x="540000" y="706481"/>
            <a:ext cx="6049714" cy="5435762"/>
          </a:xfrm>
          <a:prstGeom prst="rect">
            <a:avLst/>
          </a:prstGeom>
        </p:spPr>
      </p:pic>
      <p:sp>
        <p:nvSpPr>
          <p:cNvPr id="3" name="Content Placeholder 2">
            <a:extLst>
              <a:ext uri="{FF2B5EF4-FFF2-40B4-BE49-F238E27FC236}">
                <a16:creationId xmlns:a16="http://schemas.microsoft.com/office/drawing/2014/main" id="{C10D7BE7-E3B7-3E72-85F0-F065FBA47516}"/>
              </a:ext>
            </a:extLst>
          </p:cNvPr>
          <p:cNvSpPr>
            <a:spLocks noGrp="1"/>
          </p:cNvSpPr>
          <p:nvPr>
            <p:ph idx="1"/>
          </p:nvPr>
        </p:nvSpPr>
        <p:spPr>
          <a:xfrm>
            <a:off x="6888403" y="1403794"/>
            <a:ext cx="4867751" cy="5451270"/>
          </a:xfrm>
        </p:spPr>
        <p:txBody>
          <a:bodyPr vert="horz" lIns="91440" tIns="45720" rIns="91440" bIns="45720" rtlCol="0" anchor="t">
            <a:noAutofit/>
          </a:bodyPr>
          <a:lstStyle/>
          <a:p>
            <a:pPr marL="285750" indent="-285750">
              <a:lnSpc>
                <a:spcPct val="115000"/>
              </a:lnSpc>
              <a:buFont typeface="Courier New" panose="020B0604020202020204" pitchFamily="34" charset="0"/>
              <a:buChar char="o"/>
            </a:pPr>
            <a:r>
              <a:rPr lang="en-US">
                <a:latin typeface="Times New Roman"/>
                <a:cs typeface="Times New Roman"/>
              </a:rPr>
              <a:t>The data is taken from </a:t>
            </a:r>
            <a:r>
              <a:rPr lang="en-US">
                <a:latin typeface="Times New Roman"/>
                <a:cs typeface="Times New Roman"/>
                <a:hlinkClick r:id="rId3"/>
              </a:rPr>
              <a:t>Kaggle</a:t>
            </a:r>
            <a:r>
              <a:rPr lang="en-US">
                <a:latin typeface="Times New Roman"/>
                <a:cs typeface="Times New Roman"/>
              </a:rPr>
              <a:t>.</a:t>
            </a:r>
            <a:endParaRPr lang="en-US">
              <a:latin typeface="Avenir Next LT Pro"/>
              <a:cs typeface="Times New Roman"/>
            </a:endParaRPr>
          </a:p>
          <a:p>
            <a:pPr marL="285750" indent="-285750">
              <a:lnSpc>
                <a:spcPct val="115000"/>
              </a:lnSpc>
              <a:buFont typeface="Courier New" panose="020B0604020202020204" pitchFamily="34" charset="0"/>
              <a:buChar char="o"/>
            </a:pPr>
            <a:r>
              <a:rPr lang="en-US">
                <a:latin typeface="Times New Roman"/>
                <a:cs typeface="Times New Roman"/>
              </a:rPr>
              <a:t>The dataset consists of 541 rows, indicating the details of 541 patients from 10 hospitals across Kerala, India. </a:t>
            </a:r>
            <a:endParaRPr lang="en-US">
              <a:latin typeface="Avenir Next LT Pro"/>
              <a:cs typeface="Times New Roman"/>
            </a:endParaRPr>
          </a:p>
          <a:p>
            <a:pPr marL="285750" indent="-285750">
              <a:lnSpc>
                <a:spcPct val="115000"/>
              </a:lnSpc>
              <a:buFont typeface="Courier New" panose="020B0604020202020204" pitchFamily="34" charset="0"/>
              <a:buChar char="o"/>
            </a:pPr>
            <a:r>
              <a:rPr lang="en-US">
                <a:latin typeface="Times New Roman"/>
                <a:cs typeface="Times New Roman"/>
              </a:rPr>
              <a:t>The number of columns is 45, including the response variable PCOS (Y/N). </a:t>
            </a:r>
          </a:p>
          <a:p>
            <a:pPr marL="285750" indent="-285750">
              <a:lnSpc>
                <a:spcPct val="115000"/>
              </a:lnSpc>
              <a:buFont typeface="Courier New" panose="020B0604020202020204" pitchFamily="34" charset="0"/>
              <a:buChar char="o"/>
            </a:pPr>
            <a:r>
              <a:rPr lang="en-US">
                <a:latin typeface="Times New Roman"/>
                <a:cs typeface="Times New Roman"/>
              </a:rPr>
              <a:t>We have discrete numeric variables (age), continuous numeric variables (weight), nominal categorical variables (blood group), and binary numeric (weight gain). </a:t>
            </a:r>
            <a:endParaRPr lang="en-US"/>
          </a:p>
          <a:p>
            <a:pPr marL="285750" indent="-285750">
              <a:lnSpc>
                <a:spcPct val="115000"/>
              </a:lnSpc>
              <a:buFont typeface="Courier New" panose="020B0604020202020204" pitchFamily="34" charset="0"/>
              <a:buChar char="o"/>
            </a:pPr>
            <a:r>
              <a:rPr lang="en-US">
                <a:latin typeface="Times New Roman"/>
                <a:cs typeface="Times New Roman"/>
              </a:rPr>
              <a:t>For any Yes/No attributes, Yes=1 and No=0.</a:t>
            </a:r>
            <a:endParaRPr lang="en-US"/>
          </a:p>
          <a:p>
            <a:pPr marL="285750" indent="-285750">
              <a:lnSpc>
                <a:spcPct val="115000"/>
              </a:lnSpc>
              <a:buFont typeface="Courier New" panose="020B0604020202020204" pitchFamily="34" charset="0"/>
              <a:buChar char="o"/>
            </a:pPr>
            <a:r>
              <a:rPr lang="en-US">
                <a:latin typeface="Times New Roman"/>
                <a:cs typeface="Times New Roman"/>
              </a:rPr>
              <a:t>Blood groups are indicated as follows: A+=11, A-=12, B+=13, B-=14, O+=15, O-=16, AB+=17, AB-=18.</a:t>
            </a:r>
            <a:endParaRPr lang="en-US"/>
          </a:p>
          <a:p>
            <a:pPr marL="555625" indent="-285750">
              <a:lnSpc>
                <a:spcPct val="115000"/>
              </a:lnSpc>
              <a:buFont typeface="Courier New" panose="020B0604020202020204" pitchFamily="34" charset="0"/>
              <a:buChar char="o"/>
            </a:pPr>
            <a:endParaRPr lang="en-US" sz="1100">
              <a:latin typeface="Times New Roman"/>
              <a:cs typeface="Times New Roman"/>
            </a:endParaRPr>
          </a:p>
          <a:p>
            <a:pPr marL="0" indent="0">
              <a:lnSpc>
                <a:spcPct val="115000"/>
              </a:lnSpc>
              <a:buNone/>
            </a:pPr>
            <a:endParaRPr lang="en-US" sz="1100"/>
          </a:p>
          <a:p>
            <a:pPr marL="0" indent="0">
              <a:lnSpc>
                <a:spcPct val="115000"/>
              </a:lnSpc>
              <a:buNone/>
            </a:pPr>
            <a:endParaRPr lang="en-US" sz="1100">
              <a:latin typeface="Times New Roman"/>
              <a:cs typeface="Times New Roman"/>
            </a:endParaRPr>
          </a:p>
        </p:txBody>
      </p:sp>
    </p:spTree>
    <p:extLst>
      <p:ext uri="{BB962C8B-B14F-4D97-AF65-F5344CB8AC3E}">
        <p14:creationId xmlns:p14="http://schemas.microsoft.com/office/powerpoint/2010/main" val="3168948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1" name="Rectangle 10">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4" name="Group 13">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6" name="Rectangle 15">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1" name="Group 20">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2" name="Rectangle 21">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0" name="Rectangle 29">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8" name="Rectangle 27">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B2D494ED-B73B-29C8-75B6-73EAFD9CE50E}"/>
              </a:ext>
            </a:extLst>
          </p:cNvPr>
          <p:cNvSpPr>
            <a:spLocks noGrp="1"/>
          </p:cNvSpPr>
          <p:nvPr>
            <p:ph type="title"/>
          </p:nvPr>
        </p:nvSpPr>
        <p:spPr>
          <a:xfrm>
            <a:off x="6813145" y="-121359"/>
            <a:ext cx="4928632" cy="2186096"/>
          </a:xfrm>
        </p:spPr>
        <p:txBody>
          <a:bodyPr vert="horz" lIns="91440" tIns="45720" rIns="91440" bIns="45720" rtlCol="0" anchor="b">
            <a:normAutofit/>
          </a:bodyPr>
          <a:lstStyle/>
          <a:p>
            <a:r>
              <a:rPr lang="en-US" sz="5000" b="1">
                <a:solidFill>
                  <a:schemeClr val="accent1">
                    <a:lumMod val="60000"/>
                    <a:lumOff val="40000"/>
                  </a:schemeClr>
                </a:solidFill>
              </a:rPr>
              <a:t>DATA</a:t>
            </a:r>
            <a:r>
              <a:rPr lang="en-US" sz="5000" b="1"/>
              <a:t> EXPLORATION</a:t>
            </a:r>
          </a:p>
        </p:txBody>
      </p:sp>
      <p:pic>
        <p:nvPicPr>
          <p:cNvPr id="5" name="Picture 5" descr="Background pattern&#10;&#10;Description automatically generated">
            <a:extLst>
              <a:ext uri="{FF2B5EF4-FFF2-40B4-BE49-F238E27FC236}">
                <a16:creationId xmlns:a16="http://schemas.microsoft.com/office/drawing/2014/main" id="{8FE4B577-8114-A4E6-4FDA-C15ED85EDBEF}"/>
              </a:ext>
            </a:extLst>
          </p:cNvPr>
          <p:cNvPicPr>
            <a:picLocks noGrp="1" noChangeAspect="1"/>
          </p:cNvPicPr>
          <p:nvPr>
            <p:ph type="pic" idx="1"/>
          </p:nvPr>
        </p:nvPicPr>
        <p:blipFill rotWithShape="1">
          <a:blip r:embed="rId2"/>
          <a:srcRect l="25035" r="26570" b="-1"/>
          <a:stretch/>
        </p:blipFill>
        <p:spPr>
          <a:xfrm>
            <a:off x="20" y="10"/>
            <a:ext cx="6444556" cy="6857990"/>
          </a:xfrm>
          <a:prstGeom prst="rect">
            <a:avLst/>
          </a:prstGeom>
        </p:spPr>
      </p:pic>
      <p:sp>
        <p:nvSpPr>
          <p:cNvPr id="4" name="Text Placeholder 3">
            <a:extLst>
              <a:ext uri="{FF2B5EF4-FFF2-40B4-BE49-F238E27FC236}">
                <a16:creationId xmlns:a16="http://schemas.microsoft.com/office/drawing/2014/main" id="{7295333C-C3B0-4408-5E00-E258E91205BF}"/>
              </a:ext>
            </a:extLst>
          </p:cNvPr>
          <p:cNvSpPr>
            <a:spLocks noGrp="1"/>
          </p:cNvSpPr>
          <p:nvPr>
            <p:ph type="body" sz="half" idx="2"/>
          </p:nvPr>
        </p:nvSpPr>
        <p:spPr>
          <a:xfrm>
            <a:off x="6572101" y="2415159"/>
            <a:ext cx="5399714" cy="4209867"/>
          </a:xfrm>
        </p:spPr>
        <p:txBody>
          <a:bodyPr vert="horz" lIns="91440" tIns="45720" rIns="91440" bIns="45720" rtlCol="0" anchor="t">
            <a:noAutofit/>
          </a:bodyPr>
          <a:lstStyle/>
          <a:p>
            <a:pPr marL="342900" indent="-285750">
              <a:lnSpc>
                <a:spcPct val="115000"/>
              </a:lnSpc>
              <a:buFont typeface="Courier New" panose="020B0604020202020204" pitchFamily="34" charset="0"/>
              <a:buChar char="o"/>
            </a:pPr>
            <a:r>
              <a:rPr lang="en-US" sz="1800" cap="none" spc="50">
                <a:latin typeface="Times New Roman"/>
                <a:cs typeface="Times New Roman"/>
              </a:rPr>
              <a:t>Converting Data Types- AMH(ng/mL) and II beta-HCG(</a:t>
            </a:r>
            <a:r>
              <a:rPr lang="en-US" sz="1800" cap="none" spc="50" err="1">
                <a:latin typeface="Times New Roman"/>
                <a:cs typeface="Times New Roman"/>
              </a:rPr>
              <a:t>mIU</a:t>
            </a:r>
            <a:r>
              <a:rPr lang="en-US" sz="1800" cap="none" spc="50">
                <a:latin typeface="Times New Roman"/>
                <a:cs typeface="Times New Roman"/>
              </a:rPr>
              <a:t>/mL) were converted to numeric from object.</a:t>
            </a:r>
            <a:endParaRPr lang="en-US" sz="1800">
              <a:latin typeface="Times New Roman"/>
              <a:cs typeface="Times New Roman"/>
            </a:endParaRPr>
          </a:p>
          <a:p>
            <a:pPr marL="342900" indent="-285750">
              <a:lnSpc>
                <a:spcPct val="115000"/>
              </a:lnSpc>
              <a:buFont typeface="Courier New" panose="020B0604020202020204" pitchFamily="34" charset="0"/>
              <a:buChar char="o"/>
            </a:pPr>
            <a:r>
              <a:rPr lang="en-US" sz="1800" cap="none" spc="50">
                <a:latin typeface="Times New Roman"/>
                <a:cs typeface="Times New Roman"/>
              </a:rPr>
              <a:t>Exploring Missing Values- We had only one column with around 44 missing values and it was hence dropped. </a:t>
            </a:r>
          </a:p>
          <a:p>
            <a:pPr marL="342900" indent="-285750">
              <a:lnSpc>
                <a:spcPct val="115000"/>
              </a:lnSpc>
              <a:buFont typeface="Courier New" panose="020B0604020202020204" pitchFamily="34" charset="0"/>
              <a:buChar char="o"/>
            </a:pPr>
            <a:r>
              <a:rPr lang="en-US" sz="1800" cap="none" spc="50">
                <a:latin typeface="Times New Roman"/>
                <a:cs typeface="Times New Roman"/>
              </a:rPr>
              <a:t>Imputing Null Values- The null values were imputed with the median since mean is sensitive to outliers and there were significant outliers in the data. </a:t>
            </a:r>
          </a:p>
          <a:p>
            <a:pPr marL="342900" indent="-269875">
              <a:lnSpc>
                <a:spcPct val="115000"/>
              </a:lnSpc>
              <a:buFont typeface="Arial" panose="020B0604020202020204" pitchFamily="34" charset="0"/>
              <a:buChar char="•"/>
            </a:pPr>
            <a:endParaRPr lang="en-US" sz="1500" b="1" cap="none" spc="50"/>
          </a:p>
          <a:p>
            <a:pPr indent="-269875">
              <a:lnSpc>
                <a:spcPct val="115000"/>
              </a:lnSpc>
              <a:buFont typeface="Arial" panose="020B0604020202020204" pitchFamily="34" charset="0"/>
              <a:buChar char="•"/>
            </a:pPr>
            <a:endParaRPr lang="en-US" sz="1500" b="1" cap="none" spc="50"/>
          </a:p>
        </p:txBody>
      </p:sp>
    </p:spTree>
    <p:extLst>
      <p:ext uri="{BB962C8B-B14F-4D97-AF65-F5344CB8AC3E}">
        <p14:creationId xmlns:p14="http://schemas.microsoft.com/office/powerpoint/2010/main" val="4175664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4" name="Rectangle 13">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2" name="Rectangle 21">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 name="Rectangle 19">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173E6A58-CDB7-29EC-0B90-DFEBF5D503AD}"/>
              </a:ext>
            </a:extLst>
          </p:cNvPr>
          <p:cNvSpPr>
            <a:spLocks noGrp="1"/>
          </p:cNvSpPr>
          <p:nvPr>
            <p:ph type="title"/>
          </p:nvPr>
        </p:nvSpPr>
        <p:spPr>
          <a:xfrm>
            <a:off x="540000" y="540000"/>
            <a:ext cx="4946259" cy="1953501"/>
          </a:xfrm>
        </p:spPr>
        <p:txBody>
          <a:bodyPr vert="horz" lIns="91440" tIns="45720" rIns="91440" bIns="45720" rtlCol="0" anchor="t">
            <a:noAutofit/>
          </a:bodyPr>
          <a:lstStyle/>
          <a:p>
            <a:r>
              <a:rPr lang="en-US" sz="5000" b="1">
                <a:solidFill>
                  <a:schemeClr val="accent1">
                    <a:lumMod val="60000"/>
                    <a:lumOff val="40000"/>
                  </a:schemeClr>
                </a:solidFill>
              </a:rPr>
              <a:t>DATA</a:t>
            </a:r>
            <a:r>
              <a:rPr lang="en-US" sz="5000" b="1"/>
              <a:t> EXPLORATION</a:t>
            </a:r>
            <a:endParaRPr lang="en-US" sz="5000"/>
          </a:p>
        </p:txBody>
      </p:sp>
      <p:sp>
        <p:nvSpPr>
          <p:cNvPr id="6" name="TextBox 5">
            <a:extLst>
              <a:ext uri="{FF2B5EF4-FFF2-40B4-BE49-F238E27FC236}">
                <a16:creationId xmlns:a16="http://schemas.microsoft.com/office/drawing/2014/main" id="{E3ADF7F8-1F07-6AE1-6B1D-DCB49744747A}"/>
              </a:ext>
            </a:extLst>
          </p:cNvPr>
          <p:cNvSpPr txBox="1"/>
          <p:nvPr/>
        </p:nvSpPr>
        <p:spPr>
          <a:xfrm>
            <a:off x="5678098" y="540000"/>
            <a:ext cx="5963040" cy="1998000"/>
          </a:xfrm>
          <a:prstGeom prst="rect">
            <a:avLst/>
          </a:prstGeom>
        </p:spPr>
        <p:txBody>
          <a:bodyPr vert="horz" lIns="91440" tIns="45720" rIns="91440" bIns="45720" rtlCol="0" anchor="t">
            <a:normAutofit/>
          </a:bodyPr>
          <a:lstStyle/>
          <a:p>
            <a:pPr>
              <a:lnSpc>
                <a:spcPct val="125000"/>
              </a:lnSpc>
              <a:spcAft>
                <a:spcPts val="600"/>
              </a:spcAft>
            </a:pPr>
            <a:r>
              <a:rPr lang="en-US" b="1" spc="50">
                <a:solidFill>
                  <a:schemeClr val="accent1">
                    <a:lumMod val="60000"/>
                    <a:lumOff val="40000"/>
                  </a:schemeClr>
                </a:solidFill>
                <a:latin typeface="Times New Roman"/>
                <a:cs typeface="Times New Roman"/>
              </a:rPr>
              <a:t>Outlier Analysis:</a:t>
            </a:r>
            <a:r>
              <a:rPr lang="en-US" b="1" spc="50">
                <a:latin typeface="Times New Roman"/>
                <a:cs typeface="Times New Roman"/>
              </a:rPr>
              <a:t> </a:t>
            </a:r>
            <a:r>
              <a:rPr lang="en-US" spc="50">
                <a:latin typeface="Times New Roman"/>
                <a:cs typeface="Times New Roman"/>
              </a:rPr>
              <a:t>After some</a:t>
            </a:r>
            <a:r>
              <a:rPr lang="en-US" i="0" spc="50">
                <a:effectLst/>
                <a:latin typeface="Times New Roman"/>
                <a:cs typeface="Times New Roman"/>
              </a:rPr>
              <a:t> </a:t>
            </a:r>
            <a:r>
              <a:rPr lang="en-US" b="0" i="0" spc="50">
                <a:effectLst/>
                <a:latin typeface="Times New Roman"/>
                <a:cs typeface="Times New Roman"/>
              </a:rPr>
              <a:t>inspection of the mean, min and max values </a:t>
            </a:r>
            <a:r>
              <a:rPr lang="en-US" spc="50">
                <a:latin typeface="Times New Roman"/>
                <a:cs typeface="Times New Roman"/>
              </a:rPr>
              <a:t>of different </a:t>
            </a:r>
            <a:r>
              <a:rPr lang="en-US" b="0" i="0" spc="50">
                <a:effectLst/>
                <a:latin typeface="Times New Roman"/>
                <a:cs typeface="Times New Roman"/>
              </a:rPr>
              <a:t>columns, we visualized some of the features using boxplots. </a:t>
            </a:r>
            <a:r>
              <a:rPr lang="en-US" spc="50">
                <a:latin typeface="Times New Roman"/>
                <a:cs typeface="Times New Roman"/>
              </a:rPr>
              <a:t>These are columns with some major outliers.</a:t>
            </a:r>
          </a:p>
        </p:txBody>
      </p:sp>
      <p:pic>
        <p:nvPicPr>
          <p:cNvPr id="5" name="Content Placeholder 4" descr="Chart&#10;&#10;Description automatically generated">
            <a:extLst>
              <a:ext uri="{FF2B5EF4-FFF2-40B4-BE49-F238E27FC236}">
                <a16:creationId xmlns:a16="http://schemas.microsoft.com/office/drawing/2014/main" id="{6A0AEFC3-3B40-DBD9-97D0-BE0EBA29E93F}"/>
              </a:ext>
            </a:extLst>
          </p:cNvPr>
          <p:cNvPicPr>
            <a:picLocks noGrp="1" noChangeAspect="1"/>
          </p:cNvPicPr>
          <p:nvPr>
            <p:ph idx="1"/>
          </p:nvPr>
        </p:nvPicPr>
        <p:blipFill>
          <a:blip r:embed="rId2">
            <a:alphaModFix/>
          </a:blip>
          <a:stretch>
            <a:fillRect/>
          </a:stretch>
        </p:blipFill>
        <p:spPr>
          <a:xfrm>
            <a:off x="870319" y="2871846"/>
            <a:ext cx="10440496" cy="3445363"/>
          </a:xfrm>
          <a:prstGeom prst="rect">
            <a:avLst/>
          </a:prstGeom>
        </p:spPr>
      </p:pic>
    </p:spTree>
    <p:extLst>
      <p:ext uri="{BB962C8B-B14F-4D97-AF65-F5344CB8AC3E}">
        <p14:creationId xmlns:p14="http://schemas.microsoft.com/office/powerpoint/2010/main" val="33694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A7984-02E2-C7F1-2701-03B5AFF82F88}"/>
              </a:ext>
            </a:extLst>
          </p:cNvPr>
          <p:cNvSpPr>
            <a:spLocks noGrp="1"/>
          </p:cNvSpPr>
          <p:nvPr>
            <p:ph type="title"/>
          </p:nvPr>
        </p:nvSpPr>
        <p:spPr>
          <a:xfrm>
            <a:off x="448560" y="92960"/>
            <a:ext cx="11101135" cy="1034276"/>
          </a:xfrm>
        </p:spPr>
        <p:txBody>
          <a:bodyPr>
            <a:normAutofit/>
          </a:bodyPr>
          <a:lstStyle/>
          <a:p>
            <a:pPr algn="ctr"/>
            <a:r>
              <a:rPr lang="en-US" sz="5000" b="1">
                <a:solidFill>
                  <a:schemeClr val="accent1">
                    <a:lumMod val="60000"/>
                    <a:lumOff val="40000"/>
                  </a:schemeClr>
                </a:solidFill>
                <a:latin typeface="Bell MT"/>
              </a:rPr>
              <a:t>DATA</a:t>
            </a:r>
            <a:r>
              <a:rPr lang="en-US" sz="5000" b="1">
                <a:latin typeface="Bell MT"/>
              </a:rPr>
              <a:t> EXPLORATION</a:t>
            </a:r>
            <a:endParaRPr lang="en-IN" sz="5000">
              <a:latin typeface="Bell MT"/>
            </a:endParaRPr>
          </a:p>
        </p:txBody>
      </p:sp>
      <p:pic>
        <p:nvPicPr>
          <p:cNvPr id="5" name="Content Placeholder 4" descr="Diagram, calendar&#10;&#10;Description automatically generated">
            <a:extLst>
              <a:ext uri="{FF2B5EF4-FFF2-40B4-BE49-F238E27FC236}">
                <a16:creationId xmlns:a16="http://schemas.microsoft.com/office/drawing/2014/main" id="{FDDCBB48-4915-20D8-DDC0-C10D4648C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7600" y="857839"/>
            <a:ext cx="9916160" cy="6000161"/>
          </a:xfrm>
        </p:spPr>
      </p:pic>
    </p:spTree>
    <p:extLst>
      <p:ext uri="{BB962C8B-B14F-4D97-AF65-F5344CB8AC3E}">
        <p14:creationId xmlns:p14="http://schemas.microsoft.com/office/powerpoint/2010/main" val="2458775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5D34-C3D0-E84E-9024-78020FFD4928}"/>
              </a:ext>
            </a:extLst>
          </p:cNvPr>
          <p:cNvSpPr>
            <a:spLocks noGrp="1"/>
          </p:cNvSpPr>
          <p:nvPr>
            <p:ph type="title"/>
          </p:nvPr>
        </p:nvSpPr>
        <p:spPr/>
        <p:txBody>
          <a:bodyPr>
            <a:normAutofit/>
          </a:bodyPr>
          <a:lstStyle/>
          <a:p>
            <a:pPr algn="ctr"/>
            <a:r>
              <a:rPr lang="en-US" sz="5000" b="1">
                <a:solidFill>
                  <a:schemeClr val="accent1">
                    <a:lumMod val="60000"/>
                    <a:lumOff val="40000"/>
                  </a:schemeClr>
                </a:solidFill>
                <a:latin typeface="Bell MT"/>
              </a:rPr>
              <a:t>DATA</a:t>
            </a:r>
            <a:r>
              <a:rPr lang="en-US" sz="5000" b="1">
                <a:latin typeface="Bell MT"/>
              </a:rPr>
              <a:t> EXPLORATION</a:t>
            </a:r>
            <a:endParaRPr lang="en-IN" sz="5000">
              <a:latin typeface="Bell MT"/>
            </a:endParaRPr>
          </a:p>
        </p:txBody>
      </p:sp>
      <p:sp>
        <p:nvSpPr>
          <p:cNvPr id="3" name="Content Placeholder 2">
            <a:extLst>
              <a:ext uri="{FF2B5EF4-FFF2-40B4-BE49-F238E27FC236}">
                <a16:creationId xmlns:a16="http://schemas.microsoft.com/office/drawing/2014/main" id="{D1B824C0-688A-82D1-ED54-7C2498E15E14}"/>
              </a:ext>
            </a:extLst>
          </p:cNvPr>
          <p:cNvSpPr>
            <a:spLocks noGrp="1"/>
          </p:cNvSpPr>
          <p:nvPr>
            <p:ph idx="1"/>
          </p:nvPr>
        </p:nvSpPr>
        <p:spPr>
          <a:xfrm>
            <a:off x="540000" y="1451729"/>
            <a:ext cx="11101136" cy="4856996"/>
          </a:xfrm>
        </p:spPr>
        <p:txBody>
          <a:bodyPr vert="horz" lIns="91440" tIns="45720" rIns="91440" bIns="45720" rtlCol="0" anchor="t">
            <a:normAutofit lnSpcReduction="10000"/>
          </a:bodyPr>
          <a:lstStyle/>
          <a:p>
            <a:pPr marL="342900" indent="-342900">
              <a:buFont typeface="Courier New" panose="020B0604020202020204" pitchFamily="34" charset="0"/>
              <a:buChar char="o"/>
            </a:pPr>
            <a:r>
              <a:rPr lang="en-US" sz="1800" b="0" i="0" u="none" strike="noStrike">
                <a:effectLst/>
                <a:latin typeface="Times New Roman"/>
                <a:cs typeface="Times New Roman"/>
              </a:rPr>
              <a:t>We can see that BMI is consistent for people without PCOS as age increases but for people with PCOS BMI increases with age. For the number of days of the menstrual cycle it's consistent for people without PCOS while for people with PCOS the number of days is comparatively less but it increases with age.</a:t>
            </a:r>
            <a:endParaRPr lang="en-US">
              <a:latin typeface="Times New Roman"/>
              <a:cs typeface="Times New Roman"/>
            </a:endParaRPr>
          </a:p>
          <a:p>
            <a:pPr marL="342900" indent="-342900">
              <a:buFont typeface="Courier New" panose="020B0604020202020204" pitchFamily="34" charset="0"/>
              <a:buChar char="o"/>
            </a:pPr>
            <a:endParaRPr lang="en-US" sz="1800" b="0" i="0" u="none" strike="noStrike">
              <a:effectLst/>
              <a:latin typeface="Times New Roman" panose="02020603050405020304" pitchFamily="18" charset="0"/>
              <a:cs typeface="Times New Roman" panose="02020603050405020304" pitchFamily="18" charset="0"/>
            </a:endParaRPr>
          </a:p>
          <a:p>
            <a:pPr marL="342900" indent="-342900">
              <a:buFont typeface="Courier New" panose="020B0604020202020204" pitchFamily="34" charset="0"/>
              <a:buChar char="o"/>
            </a:pPr>
            <a:r>
              <a:rPr lang="en-US" sz="1800" b="0" i="0" u="none" strike="noStrike">
                <a:effectLst/>
                <a:latin typeface="Times New Roman"/>
                <a:cs typeface="Times New Roman"/>
              </a:rPr>
              <a:t>For people with PCOS, skin darkening is more prominent at a younger age and reduces with age. For people without PCOS, skin darkening is not very prominent and there is not much difference as they age. As for hair growth, there is more hair growth among people with PCOS, especially at a younger age, and this decreases as the women age. For people without PCOS, hair growth slightly increases with age but is much lesser than in people with PCOS.</a:t>
            </a:r>
          </a:p>
          <a:p>
            <a:pPr marL="342900" indent="-342900">
              <a:buFont typeface="Courier New" panose="020B0604020202020204" pitchFamily="34" charset="0"/>
              <a:buChar char="o"/>
            </a:pPr>
            <a:endParaRPr lang="en-US" sz="1800" b="0" i="0" u="none" strike="noStrike">
              <a:effectLst/>
              <a:latin typeface="Times New Roman" panose="02020603050405020304" pitchFamily="18" charset="0"/>
              <a:cs typeface="Times New Roman" panose="02020603050405020304" pitchFamily="18" charset="0"/>
            </a:endParaRPr>
          </a:p>
          <a:p>
            <a:pPr marL="342900" indent="-342900">
              <a:buFont typeface="Courier New" panose="020B0604020202020204" pitchFamily="34" charset="0"/>
              <a:buChar char="o"/>
            </a:pPr>
            <a:r>
              <a:rPr lang="en-US" sz="1800" b="0" i="0" u="none" strike="noStrike">
                <a:effectLst/>
                <a:latin typeface="Times New Roman"/>
                <a:cs typeface="Times New Roman"/>
              </a:rPr>
              <a:t>Follicles are underdeveloped sacs in which eggs develop. Since the left and right follicles have the highest correlation value </a:t>
            </a:r>
            <a:r>
              <a:rPr lang="en-US" sz="1800" b="0" i="0" u="none" strike="noStrike" err="1">
                <a:effectLst/>
                <a:latin typeface="Times New Roman"/>
                <a:cs typeface="Times New Roman"/>
              </a:rPr>
              <a:t>wrt</a:t>
            </a:r>
            <a:r>
              <a:rPr lang="en-US" sz="1800" b="0" i="0" u="none" strike="noStrike">
                <a:effectLst/>
                <a:latin typeface="Times New Roman"/>
                <a:cs typeface="Times New Roman"/>
              </a:rPr>
              <a:t> to target variable after plotting the same, we can see that follicle values are comparatively higher for people with PCOS for both left and right.</a:t>
            </a:r>
            <a:endParaRPr lang="en-IN" b="1">
              <a:latin typeface="Times New Roman"/>
              <a:cs typeface="Times New Roman"/>
            </a:endParaRPr>
          </a:p>
        </p:txBody>
      </p:sp>
    </p:spTree>
    <p:extLst>
      <p:ext uri="{BB962C8B-B14F-4D97-AF65-F5344CB8AC3E}">
        <p14:creationId xmlns:p14="http://schemas.microsoft.com/office/powerpoint/2010/main" val="22260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lowVTI">
  <a:themeElements>
    <a:clrScheme name="AnalogousFromRegularSeedLeftStep">
      <a:dk1>
        <a:srgbClr val="000000"/>
      </a:dk1>
      <a:lt1>
        <a:srgbClr val="FFFFFF"/>
      </a:lt1>
      <a:dk2>
        <a:srgbClr val="311C1C"/>
      </a:dk2>
      <a:lt2>
        <a:srgbClr val="F0F2F3"/>
      </a:lt2>
      <a:accent1>
        <a:srgbClr val="E76529"/>
      </a:accent1>
      <a:accent2>
        <a:srgbClr val="D5172B"/>
      </a:accent2>
      <a:accent3>
        <a:srgbClr val="E7298B"/>
      </a:accent3>
      <a:accent4>
        <a:srgbClr val="D517C9"/>
      </a:accent4>
      <a:accent5>
        <a:srgbClr val="A429E7"/>
      </a:accent5>
      <a:accent6>
        <a:srgbClr val="522AD8"/>
      </a:accent6>
      <a:hlink>
        <a:srgbClr val="3E93BB"/>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TotalTime>
  <Words>1885</Words>
  <Application>Microsoft Office PowerPoint</Application>
  <PresentationFormat>Widescreen</PresentationFormat>
  <Paragraphs>168</Paragraphs>
  <Slides>23</Slides>
  <Notes>2</Notes>
  <HiddenSlides>0</HiddenSlides>
  <MMClips>1</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GlowVTI</vt:lpstr>
      <vt:lpstr> POLY- CYSTIC  OVARY SYNDROME (PCOS) </vt:lpstr>
      <vt:lpstr>TABLE OF CONTENTS</vt:lpstr>
      <vt:lpstr>PROBLEM SETTING</vt:lpstr>
      <vt:lpstr>PROBLEM DEFINITION </vt:lpstr>
      <vt:lpstr>DATA SOURCE AND DESCRIPTION </vt:lpstr>
      <vt:lpstr>DATA EXPLORATION</vt:lpstr>
      <vt:lpstr>DATA EXPLORATION</vt:lpstr>
      <vt:lpstr>DATA EXPLORATION</vt:lpstr>
      <vt:lpstr>DATA EXPLORATION</vt:lpstr>
      <vt:lpstr>DATA MINING TASKS</vt:lpstr>
      <vt:lpstr>DATA MINING TASKS</vt:lpstr>
      <vt:lpstr>DATA MINING TASKS</vt:lpstr>
      <vt:lpstr>DATA MINING MODELS</vt:lpstr>
      <vt:lpstr>LOGISTIC REGRESSION</vt:lpstr>
      <vt:lpstr>NAÏVE BAYES</vt:lpstr>
      <vt:lpstr>DECISION TREES</vt:lpstr>
      <vt:lpstr>RANDOM FOREST</vt:lpstr>
      <vt:lpstr>GRADIENT BOOST</vt:lpstr>
      <vt:lpstr>PERFORMANCE EVALUATION</vt:lpstr>
      <vt:lpstr>PROJECT  RESULTS</vt:lpstr>
      <vt:lpstr>PROJECT IMPACT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Fathima Salim</cp:lastModifiedBy>
  <cp:revision>2</cp:revision>
  <dcterms:created xsi:type="dcterms:W3CDTF">2023-04-13T18:21:48Z</dcterms:created>
  <dcterms:modified xsi:type="dcterms:W3CDTF">2023-04-22T02:36:23Z</dcterms:modified>
</cp:coreProperties>
</file>